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omments/comment1.xml" ContentType="application/vnd.openxmlformats-officedocument.presentationml.comment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2" r:id="rId1"/>
  </p:sldMasterIdLst>
  <p:notesMasterIdLst>
    <p:notesMasterId r:id="rId2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Lst>
  <p:sldSz cx="9144000" cy="5143500" type="screen16x9"/>
  <p:notesSz cx="6858000" cy="9144000"/>
  <p:embeddedFontLst>
    <p:embeddedFont>
      <p:font typeface="Roboto Medium" panose="020B0604020202020204" charset="0"/>
      <p:regular r:id="rId23"/>
      <p:bold r:id="rId24"/>
      <p:italic r:id="rId25"/>
      <p:boldItalic r:id="rId26"/>
    </p:embeddedFont>
    <p:embeddedFont>
      <p:font typeface="Roboto" panose="02000000000000000000" pitchFamily="2" charset="0"/>
      <p:regular r:id="rId27"/>
      <p:bold r:id="rId28"/>
      <p:italic r:id="rId29"/>
      <p:boldItalic r:id="rId30"/>
    </p:embeddedFont>
    <p:embeddedFont>
      <p:font typeface="Roboto Thin" panose="020B0604020202020204" charset="0"/>
      <p:regular r:id="rId31"/>
      <p:bold r:id="rId32"/>
      <p:italic r:id="rId33"/>
      <p:boldItalic r:id="rId34"/>
    </p:embeddedFont>
    <p:embeddedFont>
      <p:font typeface="Raleway" panose="020B0604020202020204" charset="0"/>
      <p:regular r:id="rId35"/>
      <p:bold r:id="rId36"/>
      <p:italic r:id="rId37"/>
      <p:boldItalic r:id="rId38"/>
    </p:embeddedFont>
    <p:embeddedFont>
      <p:font typeface="Amatic SC" panose="020B0604020202020204" charset="-79"/>
      <p:regular r:id="rId39"/>
      <p:bold r:id="rId40"/>
    </p:embeddedFont>
    <p:embeddedFont>
      <p:font typeface="Playfair Display" panose="020B0604020202020204" charset="0"/>
      <p:regular r:id="rId41"/>
      <p:bold r:id="rId42"/>
      <p:italic r:id="rId43"/>
      <p:boldItalic r:id="rId44"/>
    </p:embeddedFont>
    <p:embeddedFont>
      <p:font typeface="Lato" panose="020B0604020202020204" charset="0"/>
      <p:regular r:id="rId45"/>
      <p:bold r:id="rId46"/>
      <p:italic r:id="rId47"/>
      <p:boldItalic r:id="rId4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nhad Paul"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A3C38080-C35B-4889-87FA-6A5EBD175451}">
  <a:tblStyle styleId="{A3C38080-C35B-4889-87FA-6A5EBD175451}" styleName="Table_0">
    <a:wholeTbl>
      <a:tcTxStyle>
        <a:font>
          <a:latin typeface="Arial"/>
          <a:ea typeface="Arial"/>
          <a:cs typeface="Arial"/>
        </a:font>
        <a:srgbClr val="000000"/>
      </a:tcTxStyle>
      <a:tcStyle>
        <a:tcBdr>
          <a:left>
            <a:ln w="12700" cap="flat" cmpd="sng">
              <a:solidFill>
                <a:srgbClr val="000000"/>
              </a:solidFill>
              <a:prstDash val="solid"/>
              <a:round/>
              <a:headEnd type="none" w="sm" len="sm"/>
              <a:tailEnd type="none" w="sm" len="sm"/>
            </a:ln>
          </a:left>
          <a:right>
            <a:ln w="12700" cap="flat" cmpd="sng">
              <a:solidFill>
                <a:srgbClr val="000000"/>
              </a:solidFill>
              <a:prstDash val="solid"/>
              <a:round/>
              <a:headEnd type="none" w="sm" len="sm"/>
              <a:tailEnd type="none" w="sm" len="sm"/>
            </a:ln>
          </a:right>
          <a:top>
            <a:ln w="12700" cap="flat" cmpd="sng">
              <a:solidFill>
                <a:srgbClr val="000000"/>
              </a:solidFill>
              <a:prstDash val="solid"/>
              <a:round/>
              <a:headEnd type="none" w="sm" len="sm"/>
              <a:tailEnd type="none" w="sm" len="sm"/>
            </a:ln>
          </a:top>
          <a:bottom>
            <a:ln w="12700" cap="flat" cmpd="sng">
              <a:solidFill>
                <a:srgbClr val="000000"/>
              </a:solidFill>
              <a:prstDash val="solid"/>
              <a:round/>
              <a:headEnd type="none" w="sm" len="sm"/>
              <a:tailEnd type="none" w="sm" len="sm"/>
            </a:ln>
          </a:bottom>
          <a:insideH>
            <a:ln w="12700" cap="flat" cmpd="sng">
              <a:solidFill>
                <a:srgbClr val="000000"/>
              </a:solidFill>
              <a:prstDash val="solid"/>
              <a:round/>
              <a:headEnd type="none" w="sm" len="sm"/>
              <a:tailEnd type="none" w="sm" len="sm"/>
            </a:ln>
          </a:insideH>
          <a:insideV>
            <a:ln w="12700"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AD053415-1F77-46DA-9FB3-8BEB02E0AA42}"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28" d="100"/>
          <a:sy n="128" d="100"/>
        </p:scale>
        <p:origin x="45" y="32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9" Type="http://schemas.openxmlformats.org/officeDocument/2006/relationships/font" Target="fonts/font17.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12.fntdata"/><Relationship Id="rId42" Type="http://schemas.openxmlformats.org/officeDocument/2006/relationships/font" Target="fonts/font20.fntdata"/><Relationship Id="rId47" Type="http://schemas.openxmlformats.org/officeDocument/2006/relationships/font" Target="fonts/font25.fntdata"/><Relationship Id="rId50"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font" Target="fonts/font11.fntdata"/><Relationship Id="rId38" Type="http://schemas.openxmlformats.org/officeDocument/2006/relationships/font" Target="fonts/font16.fntdata"/><Relationship Id="rId46" Type="http://schemas.openxmlformats.org/officeDocument/2006/relationships/font" Target="fonts/font24.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41" Type="http://schemas.openxmlformats.org/officeDocument/2006/relationships/font" Target="fonts/font19.fntdata"/><Relationship Id="rId54"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font" Target="fonts/font15.fntdata"/><Relationship Id="rId40" Type="http://schemas.openxmlformats.org/officeDocument/2006/relationships/font" Target="fonts/font18.fntdata"/><Relationship Id="rId45" Type="http://schemas.openxmlformats.org/officeDocument/2006/relationships/font" Target="fonts/font23.fntdata"/><Relationship Id="rId53"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font" Target="fonts/font14.fntdata"/><Relationship Id="rId49"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44" Type="http://schemas.openxmlformats.org/officeDocument/2006/relationships/font" Target="fonts/font22.fntdata"/><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font" Target="fonts/font13.fntdata"/><Relationship Id="rId43" Type="http://schemas.openxmlformats.org/officeDocument/2006/relationships/font" Target="fonts/font21.fntdata"/><Relationship Id="rId48" Type="http://schemas.openxmlformats.org/officeDocument/2006/relationships/font" Target="fonts/font26.fntdata"/><Relationship Id="rId8" Type="http://schemas.openxmlformats.org/officeDocument/2006/relationships/slide" Target="slides/slide7.xml"/><Relationship Id="rId51" Type="http://schemas.openxmlformats.org/officeDocument/2006/relationships/viewProps" Target="viewProps.xml"/></Relationships>
</file>

<file path=ppt/comments/comment1.xml><?xml version="1.0" encoding="utf-8"?>
<p:cmLst xmlns:a="http://schemas.openxmlformats.org/drawingml/2006/main" xmlns:r="http://schemas.openxmlformats.org/officeDocument/2006/relationships" xmlns:p="http://schemas.openxmlformats.org/presentationml/2006/main">
  <p:cm authorId="0" dt="2018-05-07T23:42:01.569" idx="1">
    <p:pos x="6000" y="0"/>
    <p:text>where i start</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Shape 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Shape 112"/>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3" name="Shape 11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GB"/>
              <a:t>Hey guys, my name is Grace Mascarenhas (introduce) we’re group 3. Today we will be looking at our design for an earthquake resilient house. I will start us off by taking you through how we modelled the problem, followed by Sam who will go more into depth for the main features of our house and to finish us off  Tina will summarise our final design.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Shape 235"/>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6" name="Shape 23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GB"/>
              <a:t>-Organisation which specialises in earthquake relief projects in Nepal</a:t>
            </a:r>
            <a:endParaRPr/>
          </a:p>
          <a:p>
            <a:pPr marL="0" lvl="0" indent="0">
              <a:spcBef>
                <a:spcPts val="0"/>
              </a:spcBef>
              <a:spcAft>
                <a:spcPts val="0"/>
              </a:spcAft>
              <a:buNone/>
            </a:pPr>
            <a:r>
              <a:rPr lang="en-GB"/>
              <a:t>-Sent them an email, got a reply outlining benefits of CSEB, estimated budget of house</a:t>
            </a:r>
            <a:endParaRPr/>
          </a:p>
          <a:p>
            <a:pPr marL="0" lvl="0" indent="0">
              <a:spcBef>
                <a:spcPts val="0"/>
              </a:spcBef>
              <a:spcAft>
                <a:spcPts val="0"/>
              </a:spcAft>
              <a:buNone/>
            </a:pPr>
            <a:r>
              <a:rPr lang="en-GB"/>
              <a:t>-$7029 NZD for fired bricks</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Shape 245"/>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6" name="Shape 24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GB"/>
              <a:t>-Essentially creation out of destruction</a:t>
            </a:r>
            <a:endParaRPr/>
          </a:p>
          <a:p>
            <a:pPr marL="0" lvl="0" indent="0" rtl="0">
              <a:spcBef>
                <a:spcPts val="0"/>
              </a:spcBef>
              <a:spcAft>
                <a:spcPts val="0"/>
              </a:spcAft>
              <a:buNone/>
            </a:pPr>
            <a:r>
              <a:rPr lang="en-GB"/>
              <a:t>- Recycling rubble from old houses to form a flat foundation for the new house to sit on</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Shape 261"/>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2" name="Shape 26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Shape 271"/>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2" name="Shape 27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9" name="Shape 27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Shape 285"/>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6" name="Shape 28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GB"/>
              <a:t>After combining all our concepts we came up with a final design as shown. It is a symmetrical house with dimensions 6x6x2.4m. when a symmetrical house experiences an earthquake, the forces acting on it will divided equally among house. This will help stabilize the structure during the earthquake.</a:t>
            </a:r>
            <a:endParaRPr/>
          </a:p>
          <a:p>
            <a:pPr marL="0" lvl="0" indent="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Shape 290"/>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1" name="Shape 29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GB"/>
              <a:t>Thatched roofing and earth bricks both act as  </a:t>
            </a:r>
            <a:r>
              <a:rPr lang="en-GB">
                <a:highlight>
                  <a:srgbClr val="FFF2CC"/>
                </a:highlight>
              </a:rPr>
              <a:t>good insulators</a:t>
            </a:r>
            <a:r>
              <a:rPr lang="en-GB"/>
              <a:t> which help maintaining a comfortable temperature inside the house during different seasons.</a:t>
            </a:r>
            <a:endParaRPr/>
          </a:p>
          <a:p>
            <a:pPr marL="0" lvl="0" indent="0">
              <a:spcBef>
                <a:spcPts val="0"/>
              </a:spcBef>
              <a:spcAft>
                <a:spcPts val="0"/>
              </a:spcAft>
              <a:buNone/>
            </a:pPr>
            <a:endParaRPr sz="600"/>
          </a:p>
          <a:p>
            <a:pPr marL="0" lvl="0" indent="0">
              <a:spcBef>
                <a:spcPts val="0"/>
              </a:spcBef>
              <a:spcAft>
                <a:spcPts val="0"/>
              </a:spcAft>
              <a:buNone/>
            </a:pPr>
            <a:r>
              <a:rPr lang="en-GB"/>
              <a:t>The roof of the house consists of bamboo trusses and thatched roofing they are </a:t>
            </a:r>
            <a:r>
              <a:rPr lang="en-GB">
                <a:highlight>
                  <a:srgbClr val="FFF2CC"/>
                </a:highlight>
              </a:rPr>
              <a:t>lightweight materials</a:t>
            </a:r>
            <a:r>
              <a:rPr lang="en-GB"/>
              <a:t>. Which is good because there will be  </a:t>
            </a:r>
            <a:r>
              <a:rPr lang="en-GB">
                <a:highlight>
                  <a:srgbClr val="FFF2CC"/>
                </a:highlight>
              </a:rPr>
              <a:t>less side to side motion</a:t>
            </a:r>
            <a:r>
              <a:rPr lang="en-GB"/>
              <a:t> during an earthquake.</a:t>
            </a:r>
            <a:endParaRPr/>
          </a:p>
          <a:p>
            <a:pPr marL="0" lvl="0" indent="0">
              <a:spcBef>
                <a:spcPts val="0"/>
              </a:spcBef>
              <a:spcAft>
                <a:spcPts val="0"/>
              </a:spcAft>
              <a:buNone/>
            </a:pPr>
            <a:endParaRPr sz="600"/>
          </a:p>
          <a:p>
            <a:pPr marL="0" lvl="0" indent="0">
              <a:spcBef>
                <a:spcPts val="0"/>
              </a:spcBef>
              <a:spcAft>
                <a:spcPts val="0"/>
              </a:spcAft>
              <a:buNone/>
            </a:pPr>
            <a:r>
              <a:rPr lang="en-GB"/>
              <a:t>The multiple bamboo roof trusses also add </a:t>
            </a:r>
            <a:r>
              <a:rPr lang="en-GB">
                <a:highlight>
                  <a:srgbClr val="FFF2CC"/>
                </a:highlight>
              </a:rPr>
              <a:t>redundancy</a:t>
            </a:r>
            <a:r>
              <a:rPr lang="en-GB"/>
              <a:t> to the house which allows it to </a:t>
            </a:r>
            <a:r>
              <a:rPr lang="en-GB">
                <a:highlight>
                  <a:srgbClr val="FFF2CC"/>
                </a:highlight>
              </a:rPr>
              <a:t>maintain equilibrium</a:t>
            </a:r>
            <a:r>
              <a:rPr lang="en-GB"/>
              <a:t> when large forces are applied to it.</a:t>
            </a:r>
            <a:endParaRPr/>
          </a:p>
          <a:p>
            <a:pPr marL="0" lvl="0" indent="0">
              <a:spcBef>
                <a:spcPts val="0"/>
              </a:spcBef>
              <a:spcAft>
                <a:spcPts val="0"/>
              </a:spcAft>
              <a:buNone/>
            </a:pPr>
            <a:endParaRPr sz="600"/>
          </a:p>
          <a:p>
            <a:pPr marL="0" lvl="0" indent="0">
              <a:spcBef>
                <a:spcPts val="0"/>
              </a:spcBef>
              <a:spcAft>
                <a:spcPts val="0"/>
              </a:spcAft>
              <a:buNone/>
            </a:pPr>
            <a:r>
              <a:rPr lang="en-GB"/>
              <a:t>To strength the structure the walls will be </a:t>
            </a:r>
            <a:r>
              <a:rPr lang="en-GB">
                <a:highlight>
                  <a:srgbClr val="FFF2CC"/>
                </a:highlight>
              </a:rPr>
              <a:t>reinforced using iron bars</a:t>
            </a:r>
            <a:r>
              <a:rPr lang="en-GB"/>
              <a:t> which will be embedded inside the CSEB walls. Iron has </a:t>
            </a:r>
            <a:r>
              <a:rPr lang="en-GB">
                <a:highlight>
                  <a:srgbClr val="FFF2CC"/>
                </a:highlight>
              </a:rPr>
              <a:t>high ductility</a:t>
            </a:r>
            <a:r>
              <a:rPr lang="en-GB"/>
              <a:t> which means it is able to </a:t>
            </a:r>
            <a:r>
              <a:rPr lang="en-GB">
                <a:highlight>
                  <a:srgbClr val="FFF2CC"/>
                </a:highlight>
              </a:rPr>
              <a:t>resist a large force</a:t>
            </a:r>
            <a:r>
              <a:rPr lang="en-GB"/>
              <a:t> from earthquake until breakin.</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Shape 298"/>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9" name="Shape 29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GB"/>
              <a:t>A horizontal supporting bamboo is embedded to support 3m of the wall a shown. 0.4g earthquake produces a force of approximately 8000 newton through the COM of one earth brick wall. Using moment calculation, the supporting bamboo must be able to resist 4000N to counteract the force due to earthquake and stabilize the house. </a:t>
            </a:r>
            <a:endParaRPr/>
          </a:p>
          <a:p>
            <a:pPr marL="0" lvl="0" indent="0">
              <a:spcBef>
                <a:spcPts val="0"/>
              </a:spcBef>
              <a:spcAft>
                <a:spcPts val="0"/>
              </a:spcAft>
              <a:buNone/>
            </a:pPr>
            <a:r>
              <a:rPr lang="en-GB"/>
              <a:t>It is found that bamboo has high compressive strength and can resist up to 445 kN when being compressed. Therefore this has proven that the house we designed can resist 0.4g earthquake.</a:t>
            </a:r>
            <a:endParaRPr/>
          </a:p>
          <a:p>
            <a:pPr marL="0" lvl="0" indent="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Shape 305"/>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6" name="Shape 30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GB"/>
              <a:t>I believe everyone can relate…..However, we overcame these challenges by dividing all the tasks and….. Came up with a final design which meets all the requirements.</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Shape 312"/>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3" name="Shape 31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GB"/>
              <a:t>Here it is!!! Our final design!</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Shape 119"/>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0" name="Shape 12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GB"/>
              <a:t>The 2015, magnitude 7.8 earthquake that hit Nepal was one of the damaging as many of you would've seen the extensive news coverage. To this day Nepal is still reeling with the devastating effects of that earthquake, with a large majority of houses destroyed. The earthquake exposed the high demand for earthquake resistant housing, especially in a country that is constantly experiencing seismic movements. Now we are going to take a look at the design process we followed that allowed us to create a final design that consisted of the 4 features listed  CSEB walls, Thatched roof, Bamboo roofing and foundation. </a:t>
            </a:r>
            <a:endParaRPr/>
          </a:p>
          <a:p>
            <a:pPr marL="0" lvl="0" indent="0"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Shape 318"/>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9" name="Shape 31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Shape 127"/>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8" name="Shape 12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GB"/>
              <a:t>()project objectives </a:t>
            </a:r>
            <a:endParaRPr/>
          </a:p>
          <a:p>
            <a:pPr marL="0" lvl="0" indent="0">
              <a:spcBef>
                <a:spcPts val="0"/>
              </a:spcBef>
              <a:spcAft>
                <a:spcPts val="0"/>
              </a:spcAft>
              <a:buNone/>
            </a:pPr>
            <a:endParaRPr/>
          </a:p>
          <a:p>
            <a:pPr marL="0" lvl="0" indent="0">
              <a:spcBef>
                <a:spcPts val="0"/>
              </a:spcBef>
              <a:spcAft>
                <a:spcPts val="0"/>
              </a:spcAft>
              <a:buNone/>
            </a:pPr>
            <a:r>
              <a:rPr lang="en-GB"/>
              <a:t>The first steps of the design process was analysing the needs of the stakeholders and creating a PDS, product design specification. A few of the main specifications are listed here. The locals required safe housing, in the form of earthquake resistance for upto 0.4g ground acceleration. They also needed adequate space for a family of four . The isolated nature of the construction site meant that we had to utilise local materials, the temperature in mountainous nepal fluctuates between -10 to 30C so it was important the house had proper temperature control. The house must also be built within the constraint of the budget $5000 NZD and comply with local building code and safety standards. </a:t>
            </a:r>
            <a:endParaRPr/>
          </a:p>
          <a:p>
            <a:pPr marL="0" lvl="0" indent="0">
              <a:spcBef>
                <a:spcPts val="0"/>
              </a:spcBef>
              <a:spcAft>
                <a:spcPts val="0"/>
              </a:spcAft>
              <a:buNone/>
            </a:pPr>
            <a:endParaRPr/>
          </a:p>
          <a:p>
            <a:pPr marL="0" lvl="0" indent="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Shape 135"/>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6" name="Shape 13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GB"/>
              <a:t>To analyse what our main priorities would be we used a </a:t>
            </a:r>
            <a:r>
              <a:rPr lang="en-GB" i="1"/>
              <a:t>weighing table  </a:t>
            </a:r>
            <a:r>
              <a:rPr lang="en-GB"/>
              <a:t>. As you can see safety was our main concern. As mentioned before Earthquakes are very common in Nepal as we needed to ensure that the house would be able to withstand at least 0.4g of ground acceleration. Safety was followed closely by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Shape 142"/>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3" name="Shape 14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GB"/>
              <a:t>This graph gives you a better grasp of the results from the weighting matrix. As you can see safety takes up the largest chunk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Shape 148"/>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9" name="Shape 14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GB"/>
              <a:t>We used a morphological analysis to brainstorm possible solutions for each part of the house as seen on the slide before. </a:t>
            </a:r>
            <a:endParaRPr/>
          </a:p>
          <a:p>
            <a:pPr marL="0" lvl="0" indent="0"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Shape 159"/>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0" name="Shape 16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Shape 196"/>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7" name="Shape 19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GB"/>
              <a:t>-Thatching acts as a natural umbrella, reflects off any rain or snow</a:t>
            </a:r>
            <a:endParaRPr/>
          </a:p>
          <a:p>
            <a:pPr marL="0" lvl="0" indent="0">
              <a:spcBef>
                <a:spcPts val="0"/>
              </a:spcBef>
              <a:spcAft>
                <a:spcPts val="0"/>
              </a:spcAft>
              <a:buNone/>
            </a:pPr>
            <a:r>
              <a:rPr lang="en-GB"/>
              <a:t>-triangular because triangles have the property of bearing large loads without deformation, if we made it flat, rain and snow would settle, cause it to deform.</a:t>
            </a:r>
            <a:endParaRPr/>
          </a:p>
          <a:p>
            <a:pPr marL="0" lvl="0" indent="0">
              <a:spcBef>
                <a:spcPts val="0"/>
              </a:spcBef>
              <a:spcAft>
                <a:spcPts val="0"/>
              </a:spcAft>
              <a:buNone/>
            </a:pPr>
            <a:r>
              <a:rPr lang="en-GB"/>
              <a:t>-Bamboo not brittle. Sturdy yet flexible</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Shape 220"/>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1" name="Shape 22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GB"/>
              <a:t>-Mixture of soil sand and cement</a:t>
            </a:r>
            <a:endParaRPr/>
          </a:p>
          <a:p>
            <a:pPr marL="0" lvl="0" indent="0">
              <a:spcBef>
                <a:spcPts val="0"/>
              </a:spcBef>
              <a:spcAft>
                <a:spcPts val="0"/>
              </a:spcAft>
              <a:buNone/>
            </a:pPr>
            <a:r>
              <a:rPr lang="en-GB"/>
              <a:t>- Walls had to be certain weight to counteract the forces applied by earthquake</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hyperlink" Target="#slide=id.g37b3410e4f_1_206"/><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hyperlink" Target="#slide=id.g37b3410e4f_1_226"/><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9"/>
        <p:cNvGrpSpPr/>
        <p:nvPr/>
      </p:nvGrpSpPr>
      <p:grpSpPr>
        <a:xfrm>
          <a:off x="0" y="0"/>
          <a:ext cx="0" cy="0"/>
          <a:chOff x="0" y="0"/>
          <a:chExt cx="0" cy="0"/>
        </a:xfrm>
      </p:grpSpPr>
      <p:sp>
        <p:nvSpPr>
          <p:cNvPr id="10" name="Shape 10"/>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11" name="Shape 11"/>
          <p:cNvGrpSpPr/>
          <p:nvPr/>
        </p:nvGrpSpPr>
        <p:grpSpPr>
          <a:xfrm>
            <a:off x="830392" y="1191256"/>
            <a:ext cx="745763" cy="45826"/>
            <a:chOff x="4580561" y="2589004"/>
            <a:chExt cx="1064464" cy="25200"/>
          </a:xfrm>
        </p:grpSpPr>
        <p:sp>
          <p:nvSpPr>
            <p:cNvPr id="12" name="Shape 1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 name="Shape 13"/>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14" name="Shape 14"/>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a:endParaRPr/>
          </a:p>
        </p:txBody>
      </p:sp>
      <p:sp>
        <p:nvSpPr>
          <p:cNvPr id="15" name="Shape 15"/>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6" name="Shape 1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73"/>
        <p:cNvGrpSpPr/>
        <p:nvPr/>
      </p:nvGrpSpPr>
      <p:grpSpPr>
        <a:xfrm>
          <a:off x="0" y="0"/>
          <a:ext cx="0" cy="0"/>
          <a:chOff x="0" y="0"/>
          <a:chExt cx="0" cy="0"/>
        </a:xfrm>
      </p:grpSpPr>
      <p:grpSp>
        <p:nvGrpSpPr>
          <p:cNvPr id="74" name="Shape 74"/>
          <p:cNvGrpSpPr/>
          <p:nvPr/>
        </p:nvGrpSpPr>
        <p:grpSpPr>
          <a:xfrm>
            <a:off x="830392" y="4169130"/>
            <a:ext cx="745763" cy="45826"/>
            <a:chOff x="4580561" y="2589004"/>
            <a:chExt cx="1064464" cy="25200"/>
          </a:xfrm>
        </p:grpSpPr>
        <p:sp>
          <p:nvSpPr>
            <p:cNvPr id="75" name="Shape 75"/>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6" name="Shape 76"/>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77" name="Shape 77"/>
          <p:cNvSpPr txBox="1">
            <a:spLocks noGrp="1"/>
          </p:cNvSpPr>
          <p:nvPr>
            <p:ph type="title" hasCustomPrompt="1"/>
          </p:nvPr>
        </p:nvSpPr>
        <p:spPr>
          <a:xfrm>
            <a:off x="729450" y="733950"/>
            <a:ext cx="7688400" cy="1244700"/>
          </a:xfrm>
          <a:prstGeom prst="rect">
            <a:avLst/>
          </a:prstGeom>
        </p:spPr>
        <p:txBody>
          <a:bodyPr spcFirstLastPara="1" wrap="square" lIns="91425" tIns="91425" rIns="91425" bIns="91425" anchor="t" anchorCtr="0"/>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Shape 78"/>
          <p:cNvSpPr txBox="1">
            <a:spLocks noGrp="1"/>
          </p:cNvSpPr>
          <p:nvPr>
            <p:ph type="body" idx="1"/>
          </p:nvPr>
        </p:nvSpPr>
        <p:spPr>
          <a:xfrm>
            <a:off x="729450" y="2272888"/>
            <a:ext cx="7688400" cy="1580400"/>
          </a:xfrm>
          <a:prstGeom prst="rect">
            <a:avLst/>
          </a:prstGeom>
        </p:spPr>
        <p:txBody>
          <a:bodyPr spcFirstLastPara="1" wrap="square" lIns="91425" tIns="91425" rIns="91425" bIns="91425" anchor="t" anchorCtr="0"/>
          <a:lstStyle>
            <a:lvl1pPr marL="457200" lvl="0" indent="-311150">
              <a:spcBef>
                <a:spcPts val="0"/>
              </a:spcBef>
              <a:spcAft>
                <a:spcPts val="0"/>
              </a:spcAft>
              <a:buClr>
                <a:schemeClr val="lt1"/>
              </a:buClr>
              <a:buSzPts val="1300"/>
              <a:buChar char="●"/>
              <a:defRPr>
                <a:solidFill>
                  <a:schemeClr val="lt1"/>
                </a:solidFill>
              </a:defRPr>
            </a:lvl1pPr>
            <a:lvl2pPr marL="914400" lvl="1" indent="-298450">
              <a:spcBef>
                <a:spcPts val="1600"/>
              </a:spcBef>
              <a:spcAft>
                <a:spcPts val="0"/>
              </a:spcAft>
              <a:buClr>
                <a:schemeClr val="lt1"/>
              </a:buClr>
              <a:buSzPts val="1100"/>
              <a:buChar char="○"/>
              <a:defRPr>
                <a:solidFill>
                  <a:schemeClr val="lt1"/>
                </a:solidFill>
              </a:defRPr>
            </a:lvl2pPr>
            <a:lvl3pPr marL="1371600" lvl="2" indent="-298450">
              <a:spcBef>
                <a:spcPts val="1600"/>
              </a:spcBef>
              <a:spcAft>
                <a:spcPts val="0"/>
              </a:spcAft>
              <a:buClr>
                <a:schemeClr val="lt1"/>
              </a:buClr>
              <a:buSzPts val="1100"/>
              <a:buChar char="■"/>
              <a:defRPr>
                <a:solidFill>
                  <a:schemeClr val="lt1"/>
                </a:solidFill>
              </a:defRPr>
            </a:lvl3pPr>
            <a:lvl4pPr marL="1828800" lvl="3" indent="-298450">
              <a:spcBef>
                <a:spcPts val="1600"/>
              </a:spcBef>
              <a:spcAft>
                <a:spcPts val="0"/>
              </a:spcAft>
              <a:buClr>
                <a:schemeClr val="lt1"/>
              </a:buClr>
              <a:buSzPts val="1100"/>
              <a:buChar char="●"/>
              <a:defRPr>
                <a:solidFill>
                  <a:schemeClr val="lt1"/>
                </a:solidFill>
              </a:defRPr>
            </a:lvl4pPr>
            <a:lvl5pPr marL="2286000" lvl="4" indent="-298450">
              <a:spcBef>
                <a:spcPts val="1600"/>
              </a:spcBef>
              <a:spcAft>
                <a:spcPts val="0"/>
              </a:spcAft>
              <a:buClr>
                <a:schemeClr val="lt1"/>
              </a:buClr>
              <a:buSzPts val="1100"/>
              <a:buChar char="○"/>
              <a:defRPr>
                <a:solidFill>
                  <a:schemeClr val="lt1"/>
                </a:solidFill>
              </a:defRPr>
            </a:lvl5pPr>
            <a:lvl6pPr marL="2743200" lvl="5" indent="-298450">
              <a:spcBef>
                <a:spcPts val="1600"/>
              </a:spcBef>
              <a:spcAft>
                <a:spcPts val="0"/>
              </a:spcAft>
              <a:buClr>
                <a:schemeClr val="lt1"/>
              </a:buClr>
              <a:buSzPts val="1100"/>
              <a:buChar char="■"/>
              <a:defRPr>
                <a:solidFill>
                  <a:schemeClr val="lt1"/>
                </a:solidFill>
              </a:defRPr>
            </a:lvl6pPr>
            <a:lvl7pPr marL="3200400" lvl="6" indent="-298450">
              <a:spcBef>
                <a:spcPts val="1600"/>
              </a:spcBef>
              <a:spcAft>
                <a:spcPts val="0"/>
              </a:spcAft>
              <a:buClr>
                <a:schemeClr val="lt1"/>
              </a:buClr>
              <a:buSzPts val="1100"/>
              <a:buChar char="●"/>
              <a:defRPr>
                <a:solidFill>
                  <a:schemeClr val="lt1"/>
                </a:solidFill>
              </a:defRPr>
            </a:lvl7pPr>
            <a:lvl8pPr marL="3657600" lvl="7" indent="-298450">
              <a:spcBef>
                <a:spcPts val="1600"/>
              </a:spcBef>
              <a:spcAft>
                <a:spcPts val="0"/>
              </a:spcAft>
              <a:buClr>
                <a:schemeClr val="lt1"/>
              </a:buClr>
              <a:buSzPts val="1100"/>
              <a:buChar char="○"/>
              <a:defRPr>
                <a:solidFill>
                  <a:schemeClr val="lt1"/>
                </a:solidFill>
              </a:defRPr>
            </a:lvl8pPr>
            <a:lvl9pPr marL="4114800" lvl="8" indent="-298450">
              <a:spcBef>
                <a:spcPts val="1600"/>
              </a:spcBef>
              <a:spcAft>
                <a:spcPts val="1600"/>
              </a:spcAft>
              <a:buClr>
                <a:schemeClr val="lt1"/>
              </a:buClr>
              <a:buSzPts val="1100"/>
              <a:buChar char="■"/>
              <a:defRPr>
                <a:solidFill>
                  <a:schemeClr val="lt1"/>
                </a:solidFill>
              </a:defRPr>
            </a:lvl9pPr>
          </a:lstStyle>
          <a:p>
            <a:endParaRPr/>
          </a:p>
        </p:txBody>
      </p:sp>
      <p:sp>
        <p:nvSpPr>
          <p:cNvPr id="79" name="Shape 79"/>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0"/>
        <p:cNvGrpSpPr/>
        <p:nvPr/>
      </p:nvGrpSpPr>
      <p:grpSpPr>
        <a:xfrm>
          <a:off x="0" y="0"/>
          <a:ext cx="0" cy="0"/>
          <a:chOff x="0" y="0"/>
          <a:chExt cx="0" cy="0"/>
        </a:xfrm>
      </p:grpSpPr>
      <p:sp>
        <p:nvSpPr>
          <p:cNvPr id="81" name="Shape 8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header_alt1">
  <p:cSld name="SECTION_HEADER_2">
    <p:bg>
      <p:bgPr>
        <a:solidFill>
          <a:srgbClr val="434343"/>
        </a:solidFill>
        <a:effectLst/>
      </p:bgPr>
    </p:bg>
    <p:spTree>
      <p:nvGrpSpPr>
        <p:cNvPr id="1" name="Shape 82"/>
        <p:cNvGrpSpPr/>
        <p:nvPr/>
      </p:nvGrpSpPr>
      <p:grpSpPr>
        <a:xfrm>
          <a:off x="0" y="0"/>
          <a:ext cx="0" cy="0"/>
          <a:chOff x="0" y="0"/>
          <a:chExt cx="0" cy="0"/>
        </a:xfrm>
      </p:grpSpPr>
      <p:grpSp>
        <p:nvGrpSpPr>
          <p:cNvPr id="83" name="Shape 83"/>
          <p:cNvGrpSpPr/>
          <p:nvPr/>
        </p:nvGrpSpPr>
        <p:grpSpPr>
          <a:xfrm>
            <a:off x="830392" y="1191256"/>
            <a:ext cx="745763" cy="45826"/>
            <a:chOff x="4580561" y="2589004"/>
            <a:chExt cx="1064464" cy="25200"/>
          </a:xfrm>
        </p:grpSpPr>
        <p:sp>
          <p:nvSpPr>
            <p:cNvPr id="84" name="Shape 84"/>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5" name="Shape 85"/>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86" name="Shape 86"/>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
        <p:nvSpPr>
          <p:cNvPr id="87" name="Shape 8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spcBef>
                <a:spcPts val="0"/>
              </a:spcBef>
              <a:spcAft>
                <a:spcPts val="0"/>
              </a:spcAft>
              <a:buNone/>
            </a:pPr>
            <a:fld id="{00000000-1234-1234-1234-123412341234}" type="slidenum">
              <a:rPr lang="en-GB"/>
              <a:t>‹#›</a:t>
            </a:fld>
            <a:endParaRPr/>
          </a:p>
        </p:txBody>
      </p:sp>
      <p:sp>
        <p:nvSpPr>
          <p:cNvPr id="88" name="Shape 88">
            <a:hlinkClick r:id="rId2"/>
          </p:cNvPr>
          <p:cNvSpPr/>
          <p:nvPr/>
        </p:nvSpPr>
        <p:spPr>
          <a:xfrm>
            <a:off x="8280450" y="0"/>
            <a:ext cx="863400" cy="454200"/>
          </a:xfrm>
          <a:prstGeom prst="rect">
            <a:avLst/>
          </a:prstGeom>
          <a:solidFill>
            <a:srgbClr val="43434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89" name="Shape 89">
            <a:hlinkClick r:id="rId2"/>
          </p:cNvPr>
          <p:cNvCxnSpPr/>
          <p:nvPr/>
        </p:nvCxnSpPr>
        <p:spPr>
          <a:xfrm>
            <a:off x="8598817" y="216350"/>
            <a:ext cx="216300" cy="0"/>
          </a:xfrm>
          <a:prstGeom prst="straightConnector1">
            <a:avLst/>
          </a:prstGeom>
          <a:noFill/>
          <a:ln w="9525" cap="flat" cmpd="sng">
            <a:solidFill>
              <a:schemeClr val="lt2"/>
            </a:solidFill>
            <a:prstDash val="solid"/>
            <a:round/>
            <a:headEnd type="none" w="med" len="med"/>
            <a:tailEnd type="none" w="med" len="med"/>
          </a:ln>
        </p:spPr>
      </p:cxnSp>
      <p:cxnSp>
        <p:nvCxnSpPr>
          <p:cNvPr id="90" name="Shape 90">
            <a:hlinkClick r:id="rId2"/>
          </p:cNvPr>
          <p:cNvCxnSpPr/>
          <p:nvPr/>
        </p:nvCxnSpPr>
        <p:spPr>
          <a:xfrm>
            <a:off x="8598817" y="250138"/>
            <a:ext cx="216300" cy="0"/>
          </a:xfrm>
          <a:prstGeom prst="straightConnector1">
            <a:avLst/>
          </a:prstGeom>
          <a:noFill/>
          <a:ln w="9525" cap="flat" cmpd="sng">
            <a:solidFill>
              <a:schemeClr val="lt2"/>
            </a:solidFill>
            <a:prstDash val="solid"/>
            <a:round/>
            <a:headEnd type="none" w="med" len="med"/>
            <a:tailEnd type="none" w="med" len="med"/>
          </a:ln>
        </p:spPr>
      </p:cxnSp>
      <p:cxnSp>
        <p:nvCxnSpPr>
          <p:cNvPr id="91" name="Shape 91">
            <a:hlinkClick r:id="rId2"/>
          </p:cNvPr>
          <p:cNvCxnSpPr/>
          <p:nvPr/>
        </p:nvCxnSpPr>
        <p:spPr>
          <a:xfrm>
            <a:off x="8598817" y="283925"/>
            <a:ext cx="216300" cy="0"/>
          </a:xfrm>
          <a:prstGeom prst="straightConnector1">
            <a:avLst/>
          </a:prstGeom>
          <a:noFill/>
          <a:ln w="9525" cap="flat" cmpd="sng">
            <a:solidFill>
              <a:schemeClr val="lt2"/>
            </a:solidFill>
            <a:prstDash val="solid"/>
            <a:round/>
            <a:headEnd type="none" w="med" len="med"/>
            <a:tailEnd type="none" w="med" len="med"/>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OC">
  <p:cSld name="SECTION_HEADER_1">
    <p:bg>
      <p:bgPr>
        <a:solidFill>
          <a:schemeClr val="dk1"/>
        </a:solidFill>
        <a:effectLst/>
      </p:bgPr>
    </p:bg>
    <p:spTree>
      <p:nvGrpSpPr>
        <p:cNvPr id="1" name="Shape 92"/>
        <p:cNvGrpSpPr/>
        <p:nvPr/>
      </p:nvGrpSpPr>
      <p:grpSpPr>
        <a:xfrm>
          <a:off x="0" y="0"/>
          <a:ext cx="0" cy="0"/>
          <a:chOff x="0" y="0"/>
          <a:chExt cx="0" cy="0"/>
        </a:xfrm>
      </p:grpSpPr>
      <p:sp>
        <p:nvSpPr>
          <p:cNvPr id="93" name="Shape 93"/>
          <p:cNvSpPr txBox="1">
            <a:spLocks noGrp="1"/>
          </p:cNvSpPr>
          <p:nvPr>
            <p:ph type="title"/>
          </p:nvPr>
        </p:nvSpPr>
        <p:spPr>
          <a:xfrm>
            <a:off x="1308150" y="1318650"/>
            <a:ext cx="7110000" cy="535200"/>
          </a:xfrm>
          <a:prstGeom prst="rect">
            <a:avLst/>
          </a:prstGeom>
        </p:spPr>
        <p:txBody>
          <a:bodyPr spcFirstLastPara="1" wrap="square" lIns="91425" tIns="91425" rIns="91425" bIns="91425" anchor="t" anchorCtr="0"/>
          <a:lstStyle>
            <a:lvl1pPr lvl="0" rtl="0">
              <a:spcBef>
                <a:spcPts val="0"/>
              </a:spcBef>
              <a:spcAft>
                <a:spcPts val="0"/>
              </a:spcAft>
              <a:buClr>
                <a:srgbClr val="FFFFFF"/>
              </a:buClr>
              <a:buSzPts val="2600"/>
              <a:buNone/>
              <a:defRPr sz="2600">
                <a:solidFill>
                  <a:srgbClr val="FFFFFF"/>
                </a:solidFill>
              </a:defRPr>
            </a:lvl1pPr>
            <a:lvl2pPr lvl="1" rtl="0">
              <a:spcBef>
                <a:spcPts val="0"/>
              </a:spcBef>
              <a:spcAft>
                <a:spcPts val="0"/>
              </a:spcAft>
              <a:buClr>
                <a:srgbClr val="FFFFFF"/>
              </a:buClr>
              <a:buSzPts val="2600"/>
              <a:buNone/>
              <a:defRPr sz="2600">
                <a:solidFill>
                  <a:srgbClr val="FFFFFF"/>
                </a:solidFill>
              </a:defRPr>
            </a:lvl2pPr>
            <a:lvl3pPr lvl="2" rtl="0">
              <a:spcBef>
                <a:spcPts val="0"/>
              </a:spcBef>
              <a:spcAft>
                <a:spcPts val="0"/>
              </a:spcAft>
              <a:buClr>
                <a:srgbClr val="FFFFFF"/>
              </a:buClr>
              <a:buSzPts val="2600"/>
              <a:buNone/>
              <a:defRPr sz="2600">
                <a:solidFill>
                  <a:srgbClr val="FFFFFF"/>
                </a:solidFill>
              </a:defRPr>
            </a:lvl3pPr>
            <a:lvl4pPr lvl="3" rtl="0">
              <a:spcBef>
                <a:spcPts val="0"/>
              </a:spcBef>
              <a:spcAft>
                <a:spcPts val="0"/>
              </a:spcAft>
              <a:buClr>
                <a:srgbClr val="FFFFFF"/>
              </a:buClr>
              <a:buSzPts val="2600"/>
              <a:buNone/>
              <a:defRPr sz="2600">
                <a:solidFill>
                  <a:srgbClr val="FFFFFF"/>
                </a:solidFill>
              </a:defRPr>
            </a:lvl4pPr>
            <a:lvl5pPr lvl="4" rtl="0">
              <a:spcBef>
                <a:spcPts val="0"/>
              </a:spcBef>
              <a:spcAft>
                <a:spcPts val="0"/>
              </a:spcAft>
              <a:buClr>
                <a:srgbClr val="FFFFFF"/>
              </a:buClr>
              <a:buSzPts val="2600"/>
              <a:buNone/>
              <a:defRPr sz="2600">
                <a:solidFill>
                  <a:srgbClr val="FFFFFF"/>
                </a:solidFill>
              </a:defRPr>
            </a:lvl5pPr>
            <a:lvl6pPr lvl="5" rtl="0">
              <a:spcBef>
                <a:spcPts val="0"/>
              </a:spcBef>
              <a:spcAft>
                <a:spcPts val="0"/>
              </a:spcAft>
              <a:buClr>
                <a:srgbClr val="FFFFFF"/>
              </a:buClr>
              <a:buSzPts val="2600"/>
              <a:buNone/>
              <a:defRPr sz="2600">
                <a:solidFill>
                  <a:srgbClr val="FFFFFF"/>
                </a:solidFill>
              </a:defRPr>
            </a:lvl6pPr>
            <a:lvl7pPr lvl="6" rtl="0">
              <a:spcBef>
                <a:spcPts val="0"/>
              </a:spcBef>
              <a:spcAft>
                <a:spcPts val="0"/>
              </a:spcAft>
              <a:buClr>
                <a:srgbClr val="FFFFFF"/>
              </a:buClr>
              <a:buSzPts val="2600"/>
              <a:buNone/>
              <a:defRPr sz="2600">
                <a:solidFill>
                  <a:srgbClr val="FFFFFF"/>
                </a:solidFill>
              </a:defRPr>
            </a:lvl7pPr>
            <a:lvl8pPr lvl="7" rtl="0">
              <a:spcBef>
                <a:spcPts val="0"/>
              </a:spcBef>
              <a:spcAft>
                <a:spcPts val="0"/>
              </a:spcAft>
              <a:buClr>
                <a:srgbClr val="FFFFFF"/>
              </a:buClr>
              <a:buSzPts val="2600"/>
              <a:buNone/>
              <a:defRPr sz="2600">
                <a:solidFill>
                  <a:srgbClr val="FFFFFF"/>
                </a:solidFill>
              </a:defRPr>
            </a:lvl8pPr>
            <a:lvl9pPr lvl="8" rtl="0">
              <a:spcBef>
                <a:spcPts val="0"/>
              </a:spcBef>
              <a:spcAft>
                <a:spcPts val="0"/>
              </a:spcAft>
              <a:buClr>
                <a:srgbClr val="FFFFFF"/>
              </a:buClr>
              <a:buSzPts val="2600"/>
              <a:buNone/>
              <a:defRPr sz="2600">
                <a:solidFill>
                  <a:srgbClr val="FFFFFF"/>
                </a:solidFill>
              </a:defRPr>
            </a:lvl9pPr>
          </a:lstStyle>
          <a:p>
            <a:endParaRPr/>
          </a:p>
        </p:txBody>
      </p:sp>
      <p:sp>
        <p:nvSpPr>
          <p:cNvPr id="94" name="Shape 9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spcBef>
                <a:spcPts val="0"/>
              </a:spcBef>
              <a:spcAft>
                <a:spcPts val="0"/>
              </a:spcAft>
              <a:buNone/>
            </a:pPr>
            <a:fld id="{00000000-1234-1234-1234-123412341234}" type="slidenum">
              <a:rPr lang="en-GB"/>
              <a:t>‹#›</a:t>
            </a:fld>
            <a:endParaRPr/>
          </a:p>
        </p:txBody>
      </p:sp>
      <p:sp>
        <p:nvSpPr>
          <p:cNvPr id="95" name="Shape 95"/>
          <p:cNvSpPr txBox="1"/>
          <p:nvPr/>
        </p:nvSpPr>
        <p:spPr>
          <a:xfrm>
            <a:off x="226550" y="78500"/>
            <a:ext cx="998100" cy="3219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GB" sz="600">
                <a:solidFill>
                  <a:srgbClr val="FFFFFF"/>
                </a:solidFill>
                <a:latin typeface="Raleway"/>
                <a:ea typeface="Raleway"/>
                <a:cs typeface="Raleway"/>
                <a:sym typeface="Raleway"/>
              </a:rPr>
              <a:t>Confidential</a:t>
            </a:r>
            <a:endParaRPr sz="600" b="1">
              <a:solidFill>
                <a:srgbClr val="FFFFFF"/>
              </a:solidFill>
              <a:latin typeface="Raleway"/>
              <a:ea typeface="Raleway"/>
              <a:cs typeface="Raleway"/>
              <a:sym typeface="Raleway"/>
            </a:endParaRPr>
          </a:p>
        </p:txBody>
      </p:sp>
      <p:sp>
        <p:nvSpPr>
          <p:cNvPr id="96" name="Shape 96"/>
          <p:cNvSpPr txBox="1"/>
          <p:nvPr/>
        </p:nvSpPr>
        <p:spPr>
          <a:xfrm>
            <a:off x="1296767" y="78500"/>
            <a:ext cx="2100600" cy="3219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GB" sz="600">
                <a:solidFill>
                  <a:srgbClr val="FFFFFF"/>
                </a:solidFill>
                <a:latin typeface="Raleway"/>
                <a:ea typeface="Raleway"/>
                <a:cs typeface="Raleway"/>
                <a:sym typeface="Raleway"/>
              </a:rPr>
              <a:t>Customized for </a:t>
            </a:r>
            <a:r>
              <a:rPr lang="en-GB" sz="600" b="1">
                <a:solidFill>
                  <a:srgbClr val="FFFFFF"/>
                </a:solidFill>
                <a:latin typeface="Raleway"/>
                <a:ea typeface="Raleway"/>
                <a:cs typeface="Raleway"/>
                <a:sym typeface="Raleway"/>
              </a:rPr>
              <a:t>Lorem Ipsum LLC</a:t>
            </a:r>
            <a:endParaRPr sz="600">
              <a:solidFill>
                <a:srgbClr val="FFFFFF"/>
              </a:solidFill>
              <a:latin typeface="Raleway"/>
              <a:ea typeface="Raleway"/>
              <a:cs typeface="Raleway"/>
              <a:sym typeface="Raleway"/>
            </a:endParaRPr>
          </a:p>
        </p:txBody>
      </p:sp>
      <p:sp>
        <p:nvSpPr>
          <p:cNvPr id="97" name="Shape 97"/>
          <p:cNvSpPr txBox="1"/>
          <p:nvPr/>
        </p:nvSpPr>
        <p:spPr>
          <a:xfrm>
            <a:off x="8213935" y="78500"/>
            <a:ext cx="705900" cy="321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600">
                <a:solidFill>
                  <a:srgbClr val="FFFFFF"/>
                </a:solidFill>
                <a:latin typeface="Raleway"/>
                <a:ea typeface="Raleway"/>
                <a:cs typeface="Raleway"/>
                <a:sym typeface="Raleway"/>
              </a:rPr>
              <a:t>Version 1.0</a:t>
            </a:r>
            <a:endParaRPr sz="600" b="1">
              <a:solidFill>
                <a:srgbClr val="FFFFFF"/>
              </a:solidFill>
              <a:latin typeface="Raleway"/>
              <a:ea typeface="Raleway"/>
              <a:cs typeface="Raleway"/>
              <a:sym typeface="Raleway"/>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slide_alt1">
  <p:cSld name="TITLE_1">
    <p:bg>
      <p:bgPr>
        <a:solidFill>
          <a:schemeClr val="lt2"/>
        </a:solidFill>
        <a:effectLst/>
      </p:bgPr>
    </p:bg>
    <p:spTree>
      <p:nvGrpSpPr>
        <p:cNvPr id="1" name="Shape 98"/>
        <p:cNvGrpSpPr/>
        <p:nvPr/>
      </p:nvGrpSpPr>
      <p:grpSpPr>
        <a:xfrm>
          <a:off x="0" y="0"/>
          <a:ext cx="0" cy="0"/>
          <a:chOff x="0" y="0"/>
          <a:chExt cx="0" cy="0"/>
        </a:xfrm>
      </p:grpSpPr>
      <p:pic>
        <p:nvPicPr>
          <p:cNvPr id="99" name="Shape 99" descr="shutterstock_429987889_edited.jpg"/>
          <p:cNvPicPr preferRelativeResize="0"/>
          <p:nvPr/>
        </p:nvPicPr>
        <p:blipFill rotWithShape="1">
          <a:blip r:embed="rId2">
            <a:alphaModFix/>
          </a:blip>
          <a:srcRect t="21799" b="23591"/>
          <a:stretch/>
        </p:blipFill>
        <p:spPr>
          <a:xfrm>
            <a:off x="0" y="487825"/>
            <a:ext cx="9144000" cy="4655676"/>
          </a:xfrm>
          <a:prstGeom prst="rect">
            <a:avLst/>
          </a:prstGeom>
          <a:noFill/>
          <a:ln>
            <a:noFill/>
          </a:ln>
        </p:spPr>
      </p:pic>
      <p:sp>
        <p:nvSpPr>
          <p:cNvPr id="100" name="Shape 100"/>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101" name="Shape 101"/>
          <p:cNvGrpSpPr/>
          <p:nvPr/>
        </p:nvGrpSpPr>
        <p:grpSpPr>
          <a:xfrm>
            <a:off x="830392" y="1191256"/>
            <a:ext cx="745763" cy="45826"/>
            <a:chOff x="4580561" y="2589004"/>
            <a:chExt cx="1064464" cy="25200"/>
          </a:xfrm>
        </p:grpSpPr>
        <p:sp>
          <p:nvSpPr>
            <p:cNvPr id="102" name="Shape 10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3" name="Shape 103"/>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104" name="Shape 104"/>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lstStyle>
            <a:lvl1pPr lvl="0" rtl="0">
              <a:spcBef>
                <a:spcPts val="0"/>
              </a:spcBef>
              <a:spcAft>
                <a:spcPts val="0"/>
              </a:spcAft>
              <a:buClr>
                <a:schemeClr val="dk2"/>
              </a:buClr>
              <a:buSzPts val="4200"/>
              <a:buNone/>
              <a:defRPr sz="4200">
                <a:solidFill>
                  <a:schemeClr val="dk2"/>
                </a:solidFill>
              </a:defRPr>
            </a:lvl1pPr>
            <a:lvl2pPr lvl="1" rtl="0">
              <a:spcBef>
                <a:spcPts val="0"/>
              </a:spcBef>
              <a:spcAft>
                <a:spcPts val="0"/>
              </a:spcAft>
              <a:buClr>
                <a:schemeClr val="dk2"/>
              </a:buClr>
              <a:buSzPts val="4200"/>
              <a:buNone/>
              <a:defRPr sz="4200">
                <a:solidFill>
                  <a:schemeClr val="dk2"/>
                </a:solidFill>
              </a:defRPr>
            </a:lvl2pPr>
            <a:lvl3pPr lvl="2" rtl="0">
              <a:spcBef>
                <a:spcPts val="0"/>
              </a:spcBef>
              <a:spcAft>
                <a:spcPts val="0"/>
              </a:spcAft>
              <a:buClr>
                <a:schemeClr val="dk2"/>
              </a:buClr>
              <a:buSzPts val="4200"/>
              <a:buNone/>
              <a:defRPr sz="4200">
                <a:solidFill>
                  <a:schemeClr val="dk2"/>
                </a:solidFill>
              </a:defRPr>
            </a:lvl3pPr>
            <a:lvl4pPr lvl="3" rtl="0">
              <a:spcBef>
                <a:spcPts val="0"/>
              </a:spcBef>
              <a:spcAft>
                <a:spcPts val="0"/>
              </a:spcAft>
              <a:buClr>
                <a:schemeClr val="dk2"/>
              </a:buClr>
              <a:buSzPts val="4200"/>
              <a:buNone/>
              <a:defRPr sz="4200">
                <a:solidFill>
                  <a:schemeClr val="dk2"/>
                </a:solidFill>
              </a:defRPr>
            </a:lvl4pPr>
            <a:lvl5pPr lvl="4" rtl="0">
              <a:spcBef>
                <a:spcPts val="0"/>
              </a:spcBef>
              <a:spcAft>
                <a:spcPts val="0"/>
              </a:spcAft>
              <a:buClr>
                <a:schemeClr val="dk2"/>
              </a:buClr>
              <a:buSzPts val="4200"/>
              <a:buNone/>
              <a:defRPr sz="4200">
                <a:solidFill>
                  <a:schemeClr val="dk2"/>
                </a:solidFill>
              </a:defRPr>
            </a:lvl5pPr>
            <a:lvl6pPr lvl="5" rtl="0">
              <a:spcBef>
                <a:spcPts val="0"/>
              </a:spcBef>
              <a:spcAft>
                <a:spcPts val="0"/>
              </a:spcAft>
              <a:buClr>
                <a:schemeClr val="dk2"/>
              </a:buClr>
              <a:buSzPts val="4200"/>
              <a:buNone/>
              <a:defRPr sz="4200">
                <a:solidFill>
                  <a:schemeClr val="dk2"/>
                </a:solidFill>
              </a:defRPr>
            </a:lvl6pPr>
            <a:lvl7pPr lvl="6" rtl="0">
              <a:spcBef>
                <a:spcPts val="0"/>
              </a:spcBef>
              <a:spcAft>
                <a:spcPts val="0"/>
              </a:spcAft>
              <a:buClr>
                <a:schemeClr val="dk2"/>
              </a:buClr>
              <a:buSzPts val="4200"/>
              <a:buNone/>
              <a:defRPr sz="4200">
                <a:solidFill>
                  <a:schemeClr val="dk2"/>
                </a:solidFill>
              </a:defRPr>
            </a:lvl7pPr>
            <a:lvl8pPr lvl="7" rtl="0">
              <a:spcBef>
                <a:spcPts val="0"/>
              </a:spcBef>
              <a:spcAft>
                <a:spcPts val="0"/>
              </a:spcAft>
              <a:buClr>
                <a:schemeClr val="dk2"/>
              </a:buClr>
              <a:buSzPts val="4200"/>
              <a:buNone/>
              <a:defRPr sz="4200">
                <a:solidFill>
                  <a:schemeClr val="dk2"/>
                </a:solidFill>
              </a:defRPr>
            </a:lvl8pPr>
            <a:lvl9pPr lvl="8" rtl="0">
              <a:spcBef>
                <a:spcPts val="0"/>
              </a:spcBef>
              <a:spcAft>
                <a:spcPts val="0"/>
              </a:spcAft>
              <a:buClr>
                <a:schemeClr val="dk2"/>
              </a:buClr>
              <a:buSzPts val="4200"/>
              <a:buNone/>
              <a:defRPr sz="4200">
                <a:solidFill>
                  <a:schemeClr val="dk2"/>
                </a:solidFill>
              </a:defRPr>
            </a:lvl9pPr>
          </a:lstStyle>
          <a:p>
            <a:endParaRPr/>
          </a:p>
        </p:txBody>
      </p:sp>
      <p:sp>
        <p:nvSpPr>
          <p:cNvPr id="105" name="Shape 105"/>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106" name="Shape 10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GB"/>
              <a:t>‹#›</a:t>
            </a:fld>
            <a:endParaRPr/>
          </a:p>
        </p:txBody>
      </p:sp>
      <p:sp>
        <p:nvSpPr>
          <p:cNvPr id="107" name="Shape 107">
            <a:hlinkClick r:id="rId3"/>
          </p:cNvPr>
          <p:cNvSpPr/>
          <p:nvPr/>
        </p:nvSpPr>
        <p:spPr>
          <a:xfrm>
            <a:off x="8280450" y="0"/>
            <a:ext cx="863400" cy="454200"/>
          </a:xfrm>
          <a:prstGeom prst="rect">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108" name="Shape 108">
            <a:hlinkClick r:id="rId3"/>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09" name="Shape 109">
            <a:hlinkClick r:id="rId3"/>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10" name="Shape 110">
            <a:hlinkClick r:id="rId3"/>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7"/>
        <p:cNvGrpSpPr/>
        <p:nvPr/>
      </p:nvGrpSpPr>
      <p:grpSpPr>
        <a:xfrm>
          <a:off x="0" y="0"/>
          <a:ext cx="0" cy="0"/>
          <a:chOff x="0" y="0"/>
          <a:chExt cx="0" cy="0"/>
        </a:xfrm>
      </p:grpSpPr>
      <p:grpSp>
        <p:nvGrpSpPr>
          <p:cNvPr id="18" name="Shape 18"/>
          <p:cNvGrpSpPr/>
          <p:nvPr/>
        </p:nvGrpSpPr>
        <p:grpSpPr>
          <a:xfrm>
            <a:off x="830392" y="1191256"/>
            <a:ext cx="745763" cy="45826"/>
            <a:chOff x="4580561" y="2589004"/>
            <a:chExt cx="1064464" cy="25200"/>
          </a:xfrm>
        </p:grpSpPr>
        <p:sp>
          <p:nvSpPr>
            <p:cNvPr id="19" name="Shape 19"/>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 name="Shape 20"/>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21" name="Shape 21"/>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22" name="Shape 2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3"/>
        <p:cNvGrpSpPr/>
        <p:nvPr/>
      </p:nvGrpSpPr>
      <p:grpSpPr>
        <a:xfrm>
          <a:off x="0" y="0"/>
          <a:ext cx="0" cy="0"/>
          <a:chOff x="0" y="0"/>
          <a:chExt cx="0" cy="0"/>
        </a:xfrm>
      </p:grpSpPr>
      <p:sp>
        <p:nvSpPr>
          <p:cNvPr id="24" name="Shape 24"/>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25" name="Shape 25"/>
          <p:cNvGrpSpPr/>
          <p:nvPr/>
        </p:nvGrpSpPr>
        <p:grpSpPr>
          <a:xfrm>
            <a:off x="830392" y="1191256"/>
            <a:ext cx="745763" cy="45826"/>
            <a:chOff x="4580561" y="2589004"/>
            <a:chExt cx="1064464" cy="25200"/>
          </a:xfrm>
        </p:grpSpPr>
        <p:sp>
          <p:nvSpPr>
            <p:cNvPr id="26" name="Shape 26"/>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7" name="Shape 27"/>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28" name="Shape 28"/>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29" name="Shape 29"/>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30" name="Shape 30"/>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1"/>
        <p:cNvGrpSpPr/>
        <p:nvPr/>
      </p:nvGrpSpPr>
      <p:grpSpPr>
        <a:xfrm>
          <a:off x="0" y="0"/>
          <a:ext cx="0" cy="0"/>
          <a:chOff x="0" y="0"/>
          <a:chExt cx="0" cy="0"/>
        </a:xfrm>
      </p:grpSpPr>
      <p:sp>
        <p:nvSpPr>
          <p:cNvPr id="32" name="Shape 32"/>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33" name="Shape 33"/>
          <p:cNvGrpSpPr/>
          <p:nvPr/>
        </p:nvGrpSpPr>
        <p:grpSpPr>
          <a:xfrm>
            <a:off x="830392" y="1191256"/>
            <a:ext cx="745763" cy="45826"/>
            <a:chOff x="4580561" y="2589004"/>
            <a:chExt cx="1064464" cy="25200"/>
          </a:xfrm>
        </p:grpSpPr>
        <p:sp>
          <p:nvSpPr>
            <p:cNvPr id="34" name="Shape 34"/>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5" name="Shape 35"/>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36" name="Shape 36"/>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37" name="Shape 37"/>
          <p:cNvSpPr txBox="1">
            <a:spLocks noGrp="1"/>
          </p:cNvSpPr>
          <p:nvPr>
            <p:ph type="body" idx="1"/>
          </p:nvPr>
        </p:nvSpPr>
        <p:spPr>
          <a:xfrm>
            <a:off x="729325" y="2078875"/>
            <a:ext cx="3774300" cy="22611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38" name="Shape 38"/>
          <p:cNvSpPr txBox="1">
            <a:spLocks noGrp="1"/>
          </p:cNvSpPr>
          <p:nvPr>
            <p:ph type="body" idx="2"/>
          </p:nvPr>
        </p:nvSpPr>
        <p:spPr>
          <a:xfrm>
            <a:off x="4643604" y="2078875"/>
            <a:ext cx="3774300" cy="22611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39" name="Shape 39"/>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0"/>
        <p:cNvGrpSpPr/>
        <p:nvPr/>
      </p:nvGrpSpPr>
      <p:grpSpPr>
        <a:xfrm>
          <a:off x="0" y="0"/>
          <a:ext cx="0" cy="0"/>
          <a:chOff x="0" y="0"/>
          <a:chExt cx="0" cy="0"/>
        </a:xfrm>
      </p:grpSpPr>
      <p:sp>
        <p:nvSpPr>
          <p:cNvPr id="41" name="Shape 41"/>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42" name="Shape 42"/>
          <p:cNvGrpSpPr/>
          <p:nvPr/>
        </p:nvGrpSpPr>
        <p:grpSpPr>
          <a:xfrm>
            <a:off x="830392" y="1191256"/>
            <a:ext cx="745763" cy="45826"/>
            <a:chOff x="4580561" y="2589004"/>
            <a:chExt cx="1064464" cy="25200"/>
          </a:xfrm>
        </p:grpSpPr>
        <p:sp>
          <p:nvSpPr>
            <p:cNvPr id="43" name="Shape 43"/>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4" name="Shape 44"/>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45" name="Shape 45"/>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46" name="Shape 4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7"/>
        <p:cNvGrpSpPr/>
        <p:nvPr/>
      </p:nvGrpSpPr>
      <p:grpSpPr>
        <a:xfrm>
          <a:off x="0" y="0"/>
          <a:ext cx="0" cy="0"/>
          <a:chOff x="0" y="0"/>
          <a:chExt cx="0" cy="0"/>
        </a:xfrm>
      </p:grpSpPr>
      <p:sp>
        <p:nvSpPr>
          <p:cNvPr id="48" name="Shape 48"/>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49" name="Shape 49"/>
          <p:cNvGrpSpPr/>
          <p:nvPr/>
        </p:nvGrpSpPr>
        <p:grpSpPr>
          <a:xfrm>
            <a:off x="830392" y="1191256"/>
            <a:ext cx="745763" cy="45826"/>
            <a:chOff x="4580561" y="2589004"/>
            <a:chExt cx="1064464" cy="25200"/>
          </a:xfrm>
        </p:grpSpPr>
        <p:sp>
          <p:nvSpPr>
            <p:cNvPr id="50" name="Shape 50"/>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1" name="Shape 51"/>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52" name="Shape 52"/>
          <p:cNvSpPr txBox="1">
            <a:spLocks noGrp="1"/>
          </p:cNvSpPr>
          <p:nvPr>
            <p:ph type="title"/>
          </p:nvPr>
        </p:nvSpPr>
        <p:spPr>
          <a:xfrm>
            <a:off x="730000" y="1318650"/>
            <a:ext cx="3300900" cy="1381500"/>
          </a:xfrm>
          <a:prstGeom prst="rect">
            <a:avLst/>
          </a:prstGeom>
        </p:spPr>
        <p:txBody>
          <a:bodyPr spcFirstLastPara="1" wrap="square" lIns="91425" tIns="91425" rIns="91425" bIns="91425" anchor="t" anchorCtr="0"/>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53" name="Shape 53"/>
          <p:cNvSpPr txBox="1">
            <a:spLocks noGrp="1"/>
          </p:cNvSpPr>
          <p:nvPr>
            <p:ph type="body" idx="1"/>
          </p:nvPr>
        </p:nvSpPr>
        <p:spPr>
          <a:xfrm>
            <a:off x="721225" y="2781725"/>
            <a:ext cx="3300900" cy="15975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54" name="Shape 5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55"/>
        <p:cNvGrpSpPr/>
        <p:nvPr/>
      </p:nvGrpSpPr>
      <p:grpSpPr>
        <a:xfrm>
          <a:off x="0" y="0"/>
          <a:ext cx="0" cy="0"/>
          <a:chOff x="0" y="0"/>
          <a:chExt cx="0" cy="0"/>
        </a:xfrm>
      </p:grpSpPr>
      <p:grpSp>
        <p:nvGrpSpPr>
          <p:cNvPr id="56" name="Shape 56"/>
          <p:cNvGrpSpPr/>
          <p:nvPr/>
        </p:nvGrpSpPr>
        <p:grpSpPr>
          <a:xfrm>
            <a:off x="830392" y="4169130"/>
            <a:ext cx="745763" cy="45826"/>
            <a:chOff x="4580561" y="2589004"/>
            <a:chExt cx="1064464" cy="25200"/>
          </a:xfrm>
        </p:grpSpPr>
        <p:sp>
          <p:nvSpPr>
            <p:cNvPr id="57" name="Shape 57"/>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8" name="Shape 58"/>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59" name="Shape 59"/>
          <p:cNvSpPr txBox="1">
            <a:spLocks noGrp="1"/>
          </p:cNvSpPr>
          <p:nvPr>
            <p:ph type="title"/>
          </p:nvPr>
        </p:nvSpPr>
        <p:spPr>
          <a:xfrm>
            <a:off x="729450" y="864300"/>
            <a:ext cx="7021200" cy="2985000"/>
          </a:xfrm>
          <a:prstGeom prst="rect">
            <a:avLst/>
          </a:prstGeom>
        </p:spPr>
        <p:txBody>
          <a:bodyPr spcFirstLastPara="1" wrap="square" lIns="91425" tIns="91425" rIns="91425" bIns="91425" anchor="ctr" anchorCtr="0"/>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60" name="Shape 60"/>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1"/>
        <p:cNvGrpSpPr/>
        <p:nvPr/>
      </p:nvGrpSpPr>
      <p:grpSpPr>
        <a:xfrm>
          <a:off x="0" y="0"/>
          <a:ext cx="0" cy="0"/>
          <a:chOff x="0" y="0"/>
          <a:chExt cx="0" cy="0"/>
        </a:xfrm>
      </p:grpSpPr>
      <p:sp>
        <p:nvSpPr>
          <p:cNvPr id="62" name="Shape 62"/>
          <p:cNvSpPr/>
          <p:nvPr/>
        </p:nvSpPr>
        <p:spPr>
          <a:xfrm>
            <a:off x="0" y="0"/>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63" name="Shape 63"/>
          <p:cNvGrpSpPr/>
          <p:nvPr/>
        </p:nvGrpSpPr>
        <p:grpSpPr>
          <a:xfrm>
            <a:off x="830392" y="1191256"/>
            <a:ext cx="745763" cy="45826"/>
            <a:chOff x="4580561" y="2589004"/>
            <a:chExt cx="1064464" cy="25200"/>
          </a:xfrm>
        </p:grpSpPr>
        <p:sp>
          <p:nvSpPr>
            <p:cNvPr id="64" name="Shape 64"/>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5" name="Shape 65"/>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66" name="Shape 66"/>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67" name="Shape 67"/>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68" name="Shape 68"/>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69" name="Shape 69"/>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0"/>
        <p:cNvGrpSpPr/>
        <p:nvPr/>
      </p:nvGrpSpPr>
      <p:grpSpPr>
        <a:xfrm>
          <a:off x="0" y="0"/>
          <a:ext cx="0" cy="0"/>
          <a:chOff x="0" y="0"/>
          <a:chExt cx="0" cy="0"/>
        </a:xfrm>
      </p:grpSpPr>
      <p:sp>
        <p:nvSpPr>
          <p:cNvPr id="71" name="Shape 71"/>
          <p:cNvSpPr txBox="1">
            <a:spLocks noGrp="1"/>
          </p:cNvSpPr>
          <p:nvPr>
            <p:ph type="body" idx="1"/>
          </p:nvPr>
        </p:nvSpPr>
        <p:spPr>
          <a:xfrm>
            <a:off x="724950" y="4372551"/>
            <a:ext cx="7697400" cy="4605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300"/>
              <a:buNone/>
              <a:defRPr/>
            </a:lvl1pPr>
          </a:lstStyle>
          <a:p>
            <a:endParaRPr/>
          </a:p>
        </p:txBody>
      </p:sp>
      <p:sp>
        <p:nvSpPr>
          <p:cNvPr id="72" name="Shape 7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treamline">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SzPts val="2800"/>
              <a:buFont typeface="Raleway"/>
              <a:buNone/>
              <a:defRPr sz="2800" b="1">
                <a:latin typeface="Raleway"/>
                <a:ea typeface="Raleway"/>
                <a:cs typeface="Raleway"/>
                <a:sym typeface="Raleway"/>
              </a:defRPr>
            </a:lvl1pPr>
            <a:lvl2pPr lvl="1">
              <a:spcBef>
                <a:spcPts val="0"/>
              </a:spcBef>
              <a:spcAft>
                <a:spcPts val="0"/>
              </a:spcAft>
              <a:buSzPts val="2800"/>
              <a:buFont typeface="Raleway"/>
              <a:buNone/>
              <a:defRPr sz="2800" b="1">
                <a:latin typeface="Raleway"/>
                <a:ea typeface="Raleway"/>
                <a:cs typeface="Raleway"/>
                <a:sym typeface="Raleway"/>
              </a:defRPr>
            </a:lvl2pPr>
            <a:lvl3pPr lvl="2">
              <a:spcBef>
                <a:spcPts val="0"/>
              </a:spcBef>
              <a:spcAft>
                <a:spcPts val="0"/>
              </a:spcAft>
              <a:buSzPts val="2800"/>
              <a:buFont typeface="Raleway"/>
              <a:buNone/>
              <a:defRPr sz="2800" b="1">
                <a:latin typeface="Raleway"/>
                <a:ea typeface="Raleway"/>
                <a:cs typeface="Raleway"/>
                <a:sym typeface="Raleway"/>
              </a:defRPr>
            </a:lvl3pPr>
            <a:lvl4pPr lvl="3">
              <a:spcBef>
                <a:spcPts val="0"/>
              </a:spcBef>
              <a:spcAft>
                <a:spcPts val="0"/>
              </a:spcAft>
              <a:buSzPts val="2800"/>
              <a:buFont typeface="Raleway"/>
              <a:buNone/>
              <a:defRPr sz="2800" b="1">
                <a:latin typeface="Raleway"/>
                <a:ea typeface="Raleway"/>
                <a:cs typeface="Raleway"/>
                <a:sym typeface="Raleway"/>
              </a:defRPr>
            </a:lvl4pPr>
            <a:lvl5pPr lvl="4">
              <a:spcBef>
                <a:spcPts val="0"/>
              </a:spcBef>
              <a:spcAft>
                <a:spcPts val="0"/>
              </a:spcAft>
              <a:buSzPts val="2800"/>
              <a:buFont typeface="Raleway"/>
              <a:buNone/>
              <a:defRPr sz="2800" b="1">
                <a:latin typeface="Raleway"/>
                <a:ea typeface="Raleway"/>
                <a:cs typeface="Raleway"/>
                <a:sym typeface="Raleway"/>
              </a:defRPr>
            </a:lvl5pPr>
            <a:lvl6pPr lvl="5">
              <a:spcBef>
                <a:spcPts val="0"/>
              </a:spcBef>
              <a:spcAft>
                <a:spcPts val="0"/>
              </a:spcAft>
              <a:buSzPts val="2800"/>
              <a:buFont typeface="Raleway"/>
              <a:buNone/>
              <a:defRPr sz="2800" b="1">
                <a:latin typeface="Raleway"/>
                <a:ea typeface="Raleway"/>
                <a:cs typeface="Raleway"/>
                <a:sym typeface="Raleway"/>
              </a:defRPr>
            </a:lvl6pPr>
            <a:lvl7pPr lvl="6">
              <a:spcBef>
                <a:spcPts val="0"/>
              </a:spcBef>
              <a:spcAft>
                <a:spcPts val="0"/>
              </a:spcAft>
              <a:buSzPts val="2800"/>
              <a:buFont typeface="Raleway"/>
              <a:buNone/>
              <a:defRPr sz="2800" b="1">
                <a:latin typeface="Raleway"/>
                <a:ea typeface="Raleway"/>
                <a:cs typeface="Raleway"/>
                <a:sym typeface="Raleway"/>
              </a:defRPr>
            </a:lvl7pPr>
            <a:lvl8pPr lvl="7">
              <a:spcBef>
                <a:spcPts val="0"/>
              </a:spcBef>
              <a:spcAft>
                <a:spcPts val="0"/>
              </a:spcAft>
              <a:buSzPts val="2800"/>
              <a:buFont typeface="Raleway"/>
              <a:buNone/>
              <a:defRPr sz="2800" b="1">
                <a:latin typeface="Raleway"/>
                <a:ea typeface="Raleway"/>
                <a:cs typeface="Raleway"/>
                <a:sym typeface="Raleway"/>
              </a:defRPr>
            </a:lvl8pPr>
            <a:lvl9pPr lvl="8">
              <a:spcBef>
                <a:spcPts val="0"/>
              </a:spcBef>
              <a:spcAft>
                <a:spcPts val="0"/>
              </a:spcAft>
              <a:buSzPts val="2800"/>
              <a:buFont typeface="Raleway"/>
              <a:buNone/>
              <a:defRPr sz="2800" b="1">
                <a:latin typeface="Raleway"/>
                <a:ea typeface="Raleway"/>
                <a:cs typeface="Raleway"/>
                <a:sym typeface="Raleway"/>
              </a:defRPr>
            </a:lvl9pPr>
          </a:lstStyle>
          <a:p>
            <a:endParaRPr/>
          </a:p>
        </p:txBody>
      </p:sp>
      <p:sp>
        <p:nvSpPr>
          <p:cNvPr id="7" name="Shape 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1115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marL="914400" lvl="1"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marL="1371600" lvl="2"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marL="1828800" lvl="3"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marL="2286000" lvl="4"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marL="2743200" lvl="5"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marL="3200400" lvl="6"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marL="3657600" lvl="7"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marL="4114800" lvl="8" indent="-29845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a:endParaRPr/>
          </a:p>
        </p:txBody>
      </p:sp>
      <p:sp>
        <p:nvSpPr>
          <p:cNvPr id="8" name="Shape 8"/>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marL="0" lvl="0" indent="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12.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12.xml"/><Relationship Id="rId5" Type="http://schemas.openxmlformats.org/officeDocument/2006/relationships/image" Target="../media/image13.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12.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12.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Shape 115"/>
          <p:cNvSpPr txBox="1">
            <a:spLocks noGrp="1"/>
          </p:cNvSpPr>
          <p:nvPr>
            <p:ph type="ctrTitle"/>
          </p:nvPr>
        </p:nvSpPr>
        <p:spPr>
          <a:xfrm>
            <a:off x="344325" y="1140975"/>
            <a:ext cx="8529000" cy="1131300"/>
          </a:xfrm>
          <a:prstGeom prst="rect">
            <a:avLst/>
          </a:prstGeom>
        </p:spPr>
        <p:txBody>
          <a:bodyPr spcFirstLastPara="1" wrap="square" lIns="91425" tIns="91425" rIns="91425" bIns="91425" anchor="t" anchorCtr="0">
            <a:noAutofit/>
          </a:bodyPr>
          <a:lstStyle/>
          <a:p>
            <a:pPr marL="0" lvl="0" indent="0" algn="ctr">
              <a:spcBef>
                <a:spcPts val="0"/>
              </a:spcBef>
              <a:spcAft>
                <a:spcPts val="0"/>
              </a:spcAft>
              <a:buNone/>
            </a:pPr>
            <a:r>
              <a:rPr lang="en-GB" sz="4000">
                <a:solidFill>
                  <a:srgbClr val="000000"/>
                </a:solidFill>
                <a:latin typeface="Arial"/>
                <a:ea typeface="Arial"/>
                <a:cs typeface="Arial"/>
                <a:sym typeface="Arial"/>
              </a:rPr>
              <a:t>Low Cost Earthquake Resilient House: The Design Process</a:t>
            </a:r>
            <a:endParaRPr sz="4000">
              <a:latin typeface="Arial"/>
              <a:ea typeface="Arial"/>
              <a:cs typeface="Arial"/>
              <a:sym typeface="Arial"/>
            </a:endParaRPr>
          </a:p>
        </p:txBody>
      </p:sp>
      <p:sp>
        <p:nvSpPr>
          <p:cNvPr id="116" name="Shape 116"/>
          <p:cNvSpPr txBox="1">
            <a:spLocks noGrp="1"/>
          </p:cNvSpPr>
          <p:nvPr>
            <p:ph type="subTitle" idx="1"/>
          </p:nvPr>
        </p:nvSpPr>
        <p:spPr>
          <a:xfrm>
            <a:off x="357575" y="4198200"/>
            <a:ext cx="4126500" cy="9453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GB" sz="1800">
                <a:latin typeface="Arial"/>
                <a:ea typeface="Arial"/>
                <a:cs typeface="Arial"/>
                <a:sym typeface="Arial"/>
              </a:rPr>
              <a:t>Group 3: Tina, Grace, Anhad</a:t>
            </a:r>
            <a:endParaRPr sz="1800">
              <a:latin typeface="Arial"/>
              <a:ea typeface="Arial"/>
              <a:cs typeface="Arial"/>
              <a:sym typeface="Arial"/>
            </a:endParaRPr>
          </a:p>
        </p:txBody>
      </p:sp>
      <p:pic>
        <p:nvPicPr>
          <p:cNvPr id="117" name="Shape 117"/>
          <p:cNvPicPr preferRelativeResize="0"/>
          <p:nvPr/>
        </p:nvPicPr>
        <p:blipFill>
          <a:blip r:embed="rId3">
            <a:alphaModFix/>
          </a:blip>
          <a:stretch>
            <a:fillRect/>
          </a:stretch>
        </p:blipFill>
        <p:spPr>
          <a:xfrm>
            <a:off x="5187200" y="2646300"/>
            <a:ext cx="3548674" cy="22582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237"/>
        <p:cNvGrpSpPr/>
        <p:nvPr/>
      </p:nvGrpSpPr>
      <p:grpSpPr>
        <a:xfrm>
          <a:off x="0" y="0"/>
          <a:ext cx="0" cy="0"/>
          <a:chOff x="0" y="0"/>
          <a:chExt cx="0" cy="0"/>
        </a:xfrm>
      </p:grpSpPr>
      <p:pic>
        <p:nvPicPr>
          <p:cNvPr id="238" name="Shape 238"/>
          <p:cNvPicPr preferRelativeResize="0"/>
          <p:nvPr/>
        </p:nvPicPr>
        <p:blipFill rotWithShape="1">
          <a:blip r:embed="rId3">
            <a:alphaModFix/>
          </a:blip>
          <a:srcRect l="14294" t="29850" r="65503" b="37941"/>
          <a:stretch/>
        </p:blipFill>
        <p:spPr>
          <a:xfrm>
            <a:off x="6394875" y="1254588"/>
            <a:ext cx="2377582" cy="2526975"/>
          </a:xfrm>
          <a:prstGeom prst="rect">
            <a:avLst/>
          </a:prstGeom>
          <a:noFill/>
          <a:ln>
            <a:noFill/>
          </a:ln>
        </p:spPr>
      </p:pic>
      <p:pic>
        <p:nvPicPr>
          <p:cNvPr id="239" name="Shape 239"/>
          <p:cNvPicPr preferRelativeResize="0"/>
          <p:nvPr/>
        </p:nvPicPr>
        <p:blipFill>
          <a:blip r:embed="rId4">
            <a:alphaModFix/>
          </a:blip>
          <a:stretch>
            <a:fillRect/>
          </a:stretch>
        </p:blipFill>
        <p:spPr>
          <a:xfrm>
            <a:off x="321250" y="1254600"/>
            <a:ext cx="2526975" cy="2526975"/>
          </a:xfrm>
          <a:prstGeom prst="rect">
            <a:avLst/>
          </a:prstGeom>
          <a:noFill/>
          <a:ln>
            <a:noFill/>
          </a:ln>
        </p:spPr>
      </p:pic>
      <p:sp>
        <p:nvSpPr>
          <p:cNvPr id="240" name="Shape 240"/>
          <p:cNvSpPr txBox="1"/>
          <p:nvPr/>
        </p:nvSpPr>
        <p:spPr>
          <a:xfrm>
            <a:off x="3214950" y="1367000"/>
            <a:ext cx="2288400" cy="588300"/>
          </a:xfrm>
          <a:prstGeom prst="rect">
            <a:avLst/>
          </a:prstGeom>
          <a:noFill/>
          <a:ln>
            <a:noFill/>
          </a:ln>
        </p:spPr>
        <p:txBody>
          <a:bodyPr spcFirstLastPara="1" wrap="square" lIns="91425" tIns="91425" rIns="91425" bIns="91425" anchor="t" anchorCtr="0">
            <a:noAutofit/>
          </a:bodyPr>
          <a:lstStyle/>
          <a:p>
            <a:pPr marL="457200" lvl="0" indent="-317500" rtl="0">
              <a:spcBef>
                <a:spcPts val="0"/>
              </a:spcBef>
              <a:spcAft>
                <a:spcPts val="0"/>
              </a:spcAft>
              <a:buSzPts val="1400"/>
              <a:buChar char="●"/>
            </a:pPr>
            <a:r>
              <a:rPr lang="en-GB"/>
              <a:t>High thermal mass</a:t>
            </a:r>
            <a:endParaRPr/>
          </a:p>
        </p:txBody>
      </p:sp>
      <p:sp>
        <p:nvSpPr>
          <p:cNvPr id="241" name="Shape 241"/>
          <p:cNvSpPr txBox="1"/>
          <p:nvPr/>
        </p:nvSpPr>
        <p:spPr>
          <a:xfrm>
            <a:off x="3214950" y="1799075"/>
            <a:ext cx="2967300" cy="588300"/>
          </a:xfrm>
          <a:prstGeom prst="rect">
            <a:avLst/>
          </a:prstGeom>
          <a:noFill/>
          <a:ln>
            <a:noFill/>
          </a:ln>
        </p:spPr>
        <p:txBody>
          <a:bodyPr spcFirstLastPara="1" wrap="square" lIns="91425" tIns="91425" rIns="91425" bIns="91425" anchor="t" anchorCtr="0">
            <a:noAutofit/>
          </a:bodyPr>
          <a:lstStyle/>
          <a:p>
            <a:pPr marL="457200" lvl="0" indent="-317500" rtl="0">
              <a:spcBef>
                <a:spcPts val="0"/>
              </a:spcBef>
              <a:spcAft>
                <a:spcPts val="0"/>
              </a:spcAft>
              <a:buSzPts val="1400"/>
              <a:buChar char="●"/>
            </a:pPr>
            <a:r>
              <a:rPr lang="en-GB"/>
              <a:t>Reinforced with iron rods</a:t>
            </a:r>
            <a:endParaRPr/>
          </a:p>
        </p:txBody>
      </p:sp>
      <p:sp>
        <p:nvSpPr>
          <p:cNvPr id="242" name="Shape 242"/>
          <p:cNvSpPr txBox="1"/>
          <p:nvPr/>
        </p:nvSpPr>
        <p:spPr>
          <a:xfrm>
            <a:off x="3207350" y="2277600"/>
            <a:ext cx="2676000" cy="588300"/>
          </a:xfrm>
          <a:prstGeom prst="rect">
            <a:avLst/>
          </a:prstGeom>
          <a:noFill/>
          <a:ln>
            <a:noFill/>
          </a:ln>
        </p:spPr>
        <p:txBody>
          <a:bodyPr spcFirstLastPara="1" wrap="square" lIns="91425" tIns="91425" rIns="91425" bIns="91425" anchor="t" anchorCtr="0">
            <a:noAutofit/>
          </a:bodyPr>
          <a:lstStyle/>
          <a:p>
            <a:pPr marL="457200" lvl="0" indent="-317500" rtl="0">
              <a:spcBef>
                <a:spcPts val="0"/>
              </a:spcBef>
              <a:spcAft>
                <a:spcPts val="0"/>
              </a:spcAft>
              <a:buSzPts val="1400"/>
              <a:buChar char="●"/>
            </a:pPr>
            <a:r>
              <a:rPr lang="en-GB"/>
              <a:t>Easily produced with local materials</a:t>
            </a:r>
            <a:endParaRPr/>
          </a:p>
        </p:txBody>
      </p:sp>
      <p:sp>
        <p:nvSpPr>
          <p:cNvPr id="243" name="Shape 243"/>
          <p:cNvSpPr txBox="1"/>
          <p:nvPr/>
        </p:nvSpPr>
        <p:spPr>
          <a:xfrm>
            <a:off x="3194275" y="2830275"/>
            <a:ext cx="3171600" cy="779100"/>
          </a:xfrm>
          <a:prstGeom prst="rect">
            <a:avLst/>
          </a:prstGeom>
          <a:noFill/>
          <a:ln>
            <a:noFill/>
          </a:ln>
        </p:spPr>
        <p:txBody>
          <a:bodyPr spcFirstLastPara="1" wrap="square" lIns="91425" tIns="91425" rIns="91425" bIns="91425" anchor="t" anchorCtr="0">
            <a:noAutofit/>
          </a:bodyPr>
          <a:lstStyle/>
          <a:p>
            <a:pPr marL="457200" lvl="0" indent="-317500" rtl="0">
              <a:spcBef>
                <a:spcPts val="0"/>
              </a:spcBef>
              <a:spcAft>
                <a:spcPts val="0"/>
              </a:spcAft>
              <a:buSzPts val="1400"/>
              <a:buChar char="●"/>
            </a:pPr>
            <a:r>
              <a:rPr lang="en-GB"/>
              <a:t>Cheaper alternative to firebricks.</a:t>
            </a:r>
            <a:endParaRPr/>
          </a:p>
          <a:p>
            <a:pPr marL="0" lvl="0" indent="457200" rtl="0">
              <a:spcBef>
                <a:spcPts val="0"/>
              </a:spcBef>
              <a:spcAft>
                <a:spcPts val="0"/>
              </a:spcAft>
              <a:buNone/>
            </a:pPr>
            <a:r>
              <a:rPr lang="en-GB"/>
              <a:t>294795 NRS ($3933 NZD).</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9"/>
                                        </p:tgtEl>
                                        <p:attrNameLst>
                                          <p:attrName>style.visibility</p:attrName>
                                        </p:attrNameLst>
                                      </p:cBhvr>
                                      <p:to>
                                        <p:strVal val="visible"/>
                                      </p:to>
                                    </p:set>
                                    <p:animEffect transition="in" filter="fade">
                                      <p:cBhvr>
                                        <p:cTn id="7" dur="1000"/>
                                        <p:tgtEl>
                                          <p:spTgt spid="23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38"/>
                                        </p:tgtEl>
                                        <p:attrNameLst>
                                          <p:attrName>style.visibility</p:attrName>
                                        </p:attrNameLst>
                                      </p:cBhvr>
                                      <p:to>
                                        <p:strVal val="visible"/>
                                      </p:to>
                                    </p:set>
                                    <p:animEffect transition="in" filter="fade">
                                      <p:cBhvr>
                                        <p:cTn id="12" dur="1000"/>
                                        <p:tgtEl>
                                          <p:spTgt spid="23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40"/>
                                        </p:tgtEl>
                                        <p:attrNameLst>
                                          <p:attrName>style.visibility</p:attrName>
                                        </p:attrNameLst>
                                      </p:cBhvr>
                                      <p:to>
                                        <p:strVal val="visible"/>
                                      </p:to>
                                    </p:set>
                                    <p:animEffect transition="in" filter="fade">
                                      <p:cBhvr>
                                        <p:cTn id="17" dur="1000"/>
                                        <p:tgtEl>
                                          <p:spTgt spid="24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41"/>
                                        </p:tgtEl>
                                        <p:attrNameLst>
                                          <p:attrName>style.visibility</p:attrName>
                                        </p:attrNameLst>
                                      </p:cBhvr>
                                      <p:to>
                                        <p:strVal val="visible"/>
                                      </p:to>
                                    </p:set>
                                    <p:animEffect transition="in" filter="fade">
                                      <p:cBhvr>
                                        <p:cTn id="22" dur="1000"/>
                                        <p:tgtEl>
                                          <p:spTgt spid="24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42"/>
                                        </p:tgtEl>
                                        <p:attrNameLst>
                                          <p:attrName>style.visibility</p:attrName>
                                        </p:attrNameLst>
                                      </p:cBhvr>
                                      <p:to>
                                        <p:strVal val="visible"/>
                                      </p:to>
                                    </p:set>
                                    <p:animEffect transition="in" filter="fade">
                                      <p:cBhvr>
                                        <p:cTn id="27" dur="1000"/>
                                        <p:tgtEl>
                                          <p:spTgt spid="24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43"/>
                                        </p:tgtEl>
                                        <p:attrNameLst>
                                          <p:attrName>style.visibility</p:attrName>
                                        </p:attrNameLst>
                                      </p:cBhvr>
                                      <p:to>
                                        <p:strVal val="visible"/>
                                      </p:to>
                                    </p:set>
                                    <p:animEffect transition="in" filter="fade">
                                      <p:cBhvr>
                                        <p:cTn id="32" dur="1000"/>
                                        <p:tgtEl>
                                          <p:spTgt spid="2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EEEEEE"/>
        </a:solidFill>
        <a:effectLst/>
      </p:bgPr>
    </p:bg>
    <p:spTree>
      <p:nvGrpSpPr>
        <p:cNvPr id="1" name="Shape 247"/>
        <p:cNvGrpSpPr/>
        <p:nvPr/>
      </p:nvGrpSpPr>
      <p:grpSpPr>
        <a:xfrm>
          <a:off x="0" y="0"/>
          <a:ext cx="0" cy="0"/>
          <a:chOff x="0" y="0"/>
          <a:chExt cx="0" cy="0"/>
        </a:xfrm>
      </p:grpSpPr>
      <p:grpSp>
        <p:nvGrpSpPr>
          <p:cNvPr id="248" name="Shape 248"/>
          <p:cNvGrpSpPr/>
          <p:nvPr/>
        </p:nvGrpSpPr>
        <p:grpSpPr>
          <a:xfrm>
            <a:off x="795788" y="332012"/>
            <a:ext cx="6096064" cy="643500"/>
            <a:chOff x="1593000" y="2322568"/>
            <a:chExt cx="6096064" cy="643500"/>
          </a:xfrm>
        </p:grpSpPr>
        <p:sp>
          <p:nvSpPr>
            <p:cNvPr id="249" name="Shape 249"/>
            <p:cNvSpPr/>
            <p:nvPr/>
          </p:nvSpPr>
          <p:spPr>
            <a:xfrm>
              <a:off x="3728375" y="2322568"/>
              <a:ext cx="3822600" cy="643500"/>
            </a:xfrm>
            <a:prstGeom prst="rect">
              <a:avLst/>
            </a:prstGeom>
            <a:solidFill>
              <a:srgbClr val="EEEEEE"/>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0" name="Shape 250"/>
            <p:cNvSpPr/>
            <p:nvPr/>
          </p:nvSpPr>
          <p:spPr>
            <a:xfrm flipH="1">
              <a:off x="2283025" y="2322575"/>
              <a:ext cx="1844400" cy="642600"/>
            </a:xfrm>
            <a:prstGeom prst="rect">
              <a:avLst/>
            </a:prstGeom>
            <a:solidFill>
              <a:srgbClr val="3D3D3D"/>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1" name="Shape 251"/>
            <p:cNvSpPr/>
            <p:nvPr/>
          </p:nvSpPr>
          <p:spPr>
            <a:xfrm rot="-5400000">
              <a:off x="3501574" y="1934671"/>
              <a:ext cx="643356" cy="1419149"/>
            </a:xfrm>
            <a:prstGeom prst="flowChartOffpageConnector">
              <a:avLst/>
            </a:prstGeom>
            <a:solidFill>
              <a:srgbClr val="3D3D3D"/>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2" name="Shape 252"/>
            <p:cNvSpPr/>
            <p:nvPr/>
          </p:nvSpPr>
          <p:spPr>
            <a:xfrm>
              <a:off x="2342625" y="2399951"/>
              <a:ext cx="1940700" cy="495900"/>
            </a:xfrm>
            <a:prstGeom prst="rect">
              <a:avLst/>
            </a:prstGeom>
            <a:noFill/>
            <a:ln>
              <a:noFill/>
            </a:ln>
          </p:spPr>
          <p:txBody>
            <a:bodyPr spcFirstLastPara="1" wrap="square" lIns="91425" tIns="91425" rIns="91425" bIns="91425" anchor="ctr" anchorCtr="0">
              <a:noAutofit/>
            </a:bodyPr>
            <a:lstStyle/>
            <a:p>
              <a:pPr marL="0" lvl="0" indent="0" rtl="0">
                <a:lnSpc>
                  <a:spcPct val="115000"/>
                </a:lnSpc>
                <a:spcBef>
                  <a:spcPts val="0"/>
                </a:spcBef>
                <a:spcAft>
                  <a:spcPts val="0"/>
                </a:spcAft>
                <a:buNone/>
              </a:pPr>
              <a:r>
                <a:rPr lang="en-GB" sz="2400">
                  <a:solidFill>
                    <a:srgbClr val="FFFFFF"/>
                  </a:solidFill>
                  <a:latin typeface="Roboto Medium"/>
                  <a:ea typeface="Roboto Medium"/>
                  <a:cs typeface="Roboto Medium"/>
                  <a:sym typeface="Roboto Medium"/>
                </a:rPr>
                <a:t>Foundation</a:t>
              </a:r>
              <a:endParaRPr sz="2400">
                <a:solidFill>
                  <a:srgbClr val="FFFFFF"/>
                </a:solidFill>
                <a:latin typeface="Roboto"/>
                <a:ea typeface="Roboto"/>
                <a:cs typeface="Roboto"/>
                <a:sym typeface="Roboto"/>
              </a:endParaRPr>
            </a:p>
          </p:txBody>
        </p:sp>
        <p:sp>
          <p:nvSpPr>
            <p:cNvPr id="253" name="Shape 253"/>
            <p:cNvSpPr/>
            <p:nvPr/>
          </p:nvSpPr>
          <p:spPr>
            <a:xfrm>
              <a:off x="1593000" y="2322568"/>
              <a:ext cx="690000" cy="642300"/>
            </a:xfrm>
            <a:prstGeom prst="rect">
              <a:avLst/>
            </a:prstGeom>
            <a:solidFill>
              <a:srgbClr val="414141"/>
            </a:solidFill>
            <a:ln>
              <a:noFill/>
            </a:ln>
            <a:effectLst>
              <a:outerShdw blurRad="71438" dist="28575" dir="2700000" algn="bl" rotWithShape="0">
                <a:srgbClr val="000000">
                  <a:alpha val="17000"/>
                </a:srgbClr>
              </a:outerShdw>
            </a:effectLst>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4" name="Shape 254"/>
            <p:cNvSpPr/>
            <p:nvPr/>
          </p:nvSpPr>
          <p:spPr>
            <a:xfrm>
              <a:off x="1593000" y="2322575"/>
              <a:ext cx="690000" cy="642600"/>
            </a:xfrm>
            <a:prstGeom prst="rect">
              <a:avLst/>
            </a:prstGeom>
            <a:solidFill>
              <a:srgbClr val="46464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600">
                  <a:solidFill>
                    <a:srgbClr val="FFFFFF"/>
                  </a:solidFill>
                  <a:latin typeface="Roboto Thin"/>
                  <a:ea typeface="Roboto Thin"/>
                  <a:cs typeface="Roboto Thin"/>
                  <a:sym typeface="Roboto Thin"/>
                </a:rPr>
                <a:t>04</a:t>
              </a:r>
              <a:endParaRPr sz="2600">
                <a:solidFill>
                  <a:srgbClr val="FFFFFF"/>
                </a:solidFill>
                <a:latin typeface="Roboto Thin"/>
                <a:ea typeface="Roboto Thin"/>
                <a:cs typeface="Roboto Thin"/>
                <a:sym typeface="Roboto Thin"/>
              </a:endParaRPr>
            </a:p>
          </p:txBody>
        </p:sp>
        <p:sp>
          <p:nvSpPr>
            <p:cNvPr id="255" name="Shape 255"/>
            <p:cNvSpPr/>
            <p:nvPr/>
          </p:nvSpPr>
          <p:spPr>
            <a:xfrm>
              <a:off x="4464064" y="2323755"/>
              <a:ext cx="3225000" cy="642300"/>
            </a:xfrm>
            <a:prstGeom prst="rect">
              <a:avLst/>
            </a:prstGeom>
            <a:noFill/>
            <a:ln>
              <a:noFill/>
            </a:ln>
          </p:spPr>
          <p:txBody>
            <a:bodyPr spcFirstLastPara="1" wrap="square" lIns="91425" tIns="91425" rIns="91425" bIns="91425" anchor="ctr" anchorCtr="0">
              <a:noAutofit/>
            </a:bodyPr>
            <a:lstStyle/>
            <a:p>
              <a:pPr marL="0" lvl="0" indent="0" rtl="0">
                <a:lnSpc>
                  <a:spcPct val="115000"/>
                </a:lnSpc>
                <a:spcBef>
                  <a:spcPts val="0"/>
                </a:spcBef>
                <a:spcAft>
                  <a:spcPts val="0"/>
                </a:spcAft>
                <a:buNone/>
              </a:pPr>
              <a:endParaRPr sz="1200">
                <a:solidFill>
                  <a:srgbClr val="3D3D3D"/>
                </a:solidFill>
                <a:latin typeface="Roboto"/>
                <a:ea typeface="Roboto"/>
                <a:cs typeface="Roboto"/>
                <a:sym typeface="Roboto"/>
              </a:endParaRPr>
            </a:p>
            <a:p>
              <a:pPr marL="457200" lvl="0" indent="-368300" rtl="0">
                <a:lnSpc>
                  <a:spcPct val="115000"/>
                </a:lnSpc>
                <a:spcBef>
                  <a:spcPts val="0"/>
                </a:spcBef>
                <a:spcAft>
                  <a:spcPts val="0"/>
                </a:spcAft>
                <a:buClr>
                  <a:srgbClr val="3D3D3D"/>
                </a:buClr>
                <a:buSzPts val="2200"/>
                <a:buFont typeface="Roboto"/>
                <a:buChar char="●"/>
              </a:pPr>
              <a:r>
                <a:rPr lang="en-GB" sz="2200" b="1">
                  <a:solidFill>
                    <a:srgbClr val="3D3D3D"/>
                  </a:solidFill>
                  <a:latin typeface="Roboto"/>
                  <a:ea typeface="Roboto"/>
                  <a:cs typeface="Roboto"/>
                  <a:sym typeface="Roboto"/>
                </a:rPr>
                <a:t>Rubble of old house</a:t>
              </a:r>
              <a:endParaRPr sz="2200" b="1">
                <a:solidFill>
                  <a:srgbClr val="3D3D3D"/>
                </a:solidFill>
                <a:latin typeface="Roboto"/>
                <a:ea typeface="Roboto"/>
                <a:cs typeface="Roboto"/>
                <a:sym typeface="Roboto"/>
              </a:endParaRPr>
            </a:p>
            <a:p>
              <a:pPr marL="0" lvl="0" indent="0" rtl="0">
                <a:lnSpc>
                  <a:spcPct val="115000"/>
                </a:lnSpc>
                <a:spcBef>
                  <a:spcPts val="0"/>
                </a:spcBef>
                <a:spcAft>
                  <a:spcPts val="0"/>
                </a:spcAft>
                <a:buNone/>
              </a:pPr>
              <a:endParaRPr sz="1200">
                <a:solidFill>
                  <a:srgbClr val="3D3D3D"/>
                </a:solidFill>
                <a:latin typeface="Roboto"/>
                <a:ea typeface="Roboto"/>
                <a:cs typeface="Roboto"/>
                <a:sym typeface="Roboto"/>
              </a:endParaRPr>
            </a:p>
          </p:txBody>
        </p:sp>
      </p:grpSp>
      <p:pic>
        <p:nvPicPr>
          <p:cNvPr id="256" name="Shape 256"/>
          <p:cNvPicPr preferRelativeResize="0"/>
          <p:nvPr/>
        </p:nvPicPr>
        <p:blipFill>
          <a:blip r:embed="rId3">
            <a:alphaModFix/>
          </a:blip>
          <a:stretch>
            <a:fillRect/>
          </a:stretch>
        </p:blipFill>
        <p:spPr>
          <a:xfrm>
            <a:off x="620700" y="2004425"/>
            <a:ext cx="2498033" cy="1873524"/>
          </a:xfrm>
          <a:prstGeom prst="rect">
            <a:avLst/>
          </a:prstGeom>
          <a:noFill/>
          <a:ln>
            <a:noFill/>
          </a:ln>
        </p:spPr>
      </p:pic>
      <p:sp>
        <p:nvSpPr>
          <p:cNvPr id="257" name="Shape 257"/>
          <p:cNvSpPr txBox="1"/>
          <p:nvPr/>
        </p:nvSpPr>
        <p:spPr>
          <a:xfrm>
            <a:off x="0" y="4853150"/>
            <a:ext cx="6133800" cy="4530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GB" sz="800"/>
              <a:t>Images courtesy (left to right) World Housing Encyclopaedia, Wikipedia, </a:t>
            </a:r>
            <a:endParaRPr sz="800"/>
          </a:p>
        </p:txBody>
      </p:sp>
      <p:pic>
        <p:nvPicPr>
          <p:cNvPr id="258" name="Shape 258"/>
          <p:cNvPicPr preferRelativeResize="0"/>
          <p:nvPr/>
        </p:nvPicPr>
        <p:blipFill>
          <a:blip r:embed="rId4">
            <a:alphaModFix/>
          </a:blip>
          <a:stretch>
            <a:fillRect/>
          </a:stretch>
        </p:blipFill>
        <p:spPr>
          <a:xfrm>
            <a:off x="3660450" y="2378375"/>
            <a:ext cx="1071890" cy="1071890"/>
          </a:xfrm>
          <a:prstGeom prst="rect">
            <a:avLst/>
          </a:prstGeom>
          <a:noFill/>
          <a:ln>
            <a:noFill/>
          </a:ln>
        </p:spPr>
      </p:pic>
      <p:pic>
        <p:nvPicPr>
          <p:cNvPr id="259" name="Shape 259"/>
          <p:cNvPicPr preferRelativeResize="0"/>
          <p:nvPr/>
        </p:nvPicPr>
        <p:blipFill rotWithShape="1">
          <a:blip r:embed="rId5">
            <a:alphaModFix/>
          </a:blip>
          <a:srcRect l="30597" t="41069" r="15092" b="34894"/>
          <a:stretch/>
        </p:blipFill>
        <p:spPr>
          <a:xfrm>
            <a:off x="5173450" y="2333200"/>
            <a:ext cx="3633150" cy="10719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6"/>
                                        </p:tgtEl>
                                        <p:attrNameLst>
                                          <p:attrName>style.visibility</p:attrName>
                                        </p:attrNameLst>
                                      </p:cBhvr>
                                      <p:to>
                                        <p:strVal val="visible"/>
                                      </p:to>
                                    </p:set>
                                    <p:animEffect transition="in" filter="fade">
                                      <p:cBhvr>
                                        <p:cTn id="7" dur="1000"/>
                                        <p:tgtEl>
                                          <p:spTgt spid="25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58"/>
                                        </p:tgtEl>
                                        <p:attrNameLst>
                                          <p:attrName>style.visibility</p:attrName>
                                        </p:attrNameLst>
                                      </p:cBhvr>
                                      <p:to>
                                        <p:strVal val="visible"/>
                                      </p:to>
                                    </p:set>
                                    <p:animEffect transition="in" filter="fade">
                                      <p:cBhvr>
                                        <p:cTn id="12" dur="1000"/>
                                        <p:tgtEl>
                                          <p:spTgt spid="25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59"/>
                                        </p:tgtEl>
                                        <p:attrNameLst>
                                          <p:attrName>style.visibility</p:attrName>
                                        </p:attrNameLst>
                                      </p:cBhvr>
                                      <p:to>
                                        <p:strVal val="visible"/>
                                      </p:to>
                                    </p:set>
                                    <p:animEffect transition="in" filter="fade">
                                      <p:cBhvr>
                                        <p:cTn id="17" dur="1000"/>
                                        <p:tgtEl>
                                          <p:spTgt spid="2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263"/>
        <p:cNvGrpSpPr/>
        <p:nvPr/>
      </p:nvGrpSpPr>
      <p:grpSpPr>
        <a:xfrm>
          <a:off x="0" y="0"/>
          <a:ext cx="0" cy="0"/>
          <a:chOff x="0" y="0"/>
          <a:chExt cx="0" cy="0"/>
        </a:xfrm>
      </p:grpSpPr>
      <p:sp>
        <p:nvSpPr>
          <p:cNvPr id="264" name="Shape 264"/>
          <p:cNvSpPr txBox="1">
            <a:spLocks noGrp="1"/>
          </p:cNvSpPr>
          <p:nvPr>
            <p:ph type="title"/>
          </p:nvPr>
        </p:nvSpPr>
        <p:spPr>
          <a:xfrm>
            <a:off x="719675" y="288450"/>
            <a:ext cx="7688400" cy="15186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GB">
                <a:solidFill>
                  <a:srgbClr val="000000"/>
                </a:solidFill>
              </a:rPr>
              <a:t>Concepts.</a:t>
            </a:r>
            <a:endParaRPr>
              <a:solidFill>
                <a:srgbClr val="000000"/>
              </a:solidFill>
            </a:endParaRPr>
          </a:p>
        </p:txBody>
      </p:sp>
      <p:pic>
        <p:nvPicPr>
          <p:cNvPr id="265" name="Shape 265"/>
          <p:cNvPicPr preferRelativeResize="0"/>
          <p:nvPr/>
        </p:nvPicPr>
        <p:blipFill>
          <a:blip r:embed="rId3">
            <a:alphaModFix/>
          </a:blip>
          <a:stretch>
            <a:fillRect/>
          </a:stretch>
        </p:blipFill>
        <p:spPr>
          <a:xfrm>
            <a:off x="4630425" y="1361550"/>
            <a:ext cx="3968903" cy="2812125"/>
          </a:xfrm>
          <a:prstGeom prst="rect">
            <a:avLst/>
          </a:prstGeom>
          <a:noFill/>
          <a:ln>
            <a:noFill/>
          </a:ln>
        </p:spPr>
      </p:pic>
      <p:pic>
        <p:nvPicPr>
          <p:cNvPr id="266" name="Shape 266"/>
          <p:cNvPicPr preferRelativeResize="0"/>
          <p:nvPr/>
        </p:nvPicPr>
        <p:blipFill>
          <a:blip r:embed="rId4">
            <a:alphaModFix/>
          </a:blip>
          <a:stretch>
            <a:fillRect/>
          </a:stretch>
        </p:blipFill>
        <p:spPr>
          <a:xfrm>
            <a:off x="397700" y="1361550"/>
            <a:ext cx="3726300" cy="2812125"/>
          </a:xfrm>
          <a:prstGeom prst="rect">
            <a:avLst/>
          </a:prstGeom>
          <a:noFill/>
          <a:ln>
            <a:noFill/>
          </a:ln>
        </p:spPr>
      </p:pic>
      <p:sp>
        <p:nvSpPr>
          <p:cNvPr id="267" name="Shape 267"/>
          <p:cNvSpPr txBox="1"/>
          <p:nvPr/>
        </p:nvSpPr>
        <p:spPr>
          <a:xfrm>
            <a:off x="7526675" y="3579550"/>
            <a:ext cx="881400" cy="490800"/>
          </a:xfrm>
          <a:prstGeom prst="rect">
            <a:avLst/>
          </a:prstGeom>
          <a:solidFill>
            <a:srgbClr val="FFFFFF"/>
          </a:solidFill>
          <a:ln>
            <a:noFill/>
          </a:ln>
        </p:spPr>
        <p:txBody>
          <a:bodyPr spcFirstLastPara="1" wrap="square" lIns="91425" tIns="91425" rIns="91425" bIns="91425" anchor="t" anchorCtr="0">
            <a:noAutofit/>
          </a:bodyPr>
          <a:lstStyle/>
          <a:p>
            <a:pPr marL="0" lvl="0" indent="0">
              <a:spcBef>
                <a:spcPts val="0"/>
              </a:spcBef>
              <a:spcAft>
                <a:spcPts val="0"/>
              </a:spcAft>
              <a:buNone/>
            </a:pPr>
            <a:r>
              <a:rPr lang="en-GB" sz="1000" b="1"/>
              <a:t>Roof</a:t>
            </a:r>
            <a:endParaRPr sz="1000" b="1"/>
          </a:p>
        </p:txBody>
      </p:sp>
      <p:sp>
        <p:nvSpPr>
          <p:cNvPr id="268" name="Shape 268"/>
          <p:cNvSpPr txBox="1"/>
          <p:nvPr/>
        </p:nvSpPr>
        <p:spPr>
          <a:xfrm>
            <a:off x="1593500" y="3740725"/>
            <a:ext cx="881400" cy="4329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GB" sz="1000" b="1"/>
              <a:t>Body</a:t>
            </a:r>
            <a:endParaRPr sz="1000" b="1"/>
          </a:p>
        </p:txBody>
      </p:sp>
      <p:sp>
        <p:nvSpPr>
          <p:cNvPr id="269" name="Shape 269"/>
          <p:cNvSpPr txBox="1"/>
          <p:nvPr/>
        </p:nvSpPr>
        <p:spPr>
          <a:xfrm>
            <a:off x="3559650" y="4411125"/>
            <a:ext cx="2177100" cy="5517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GB"/>
              <a:t>Anhad’s Concept</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273"/>
        <p:cNvGrpSpPr/>
        <p:nvPr/>
      </p:nvGrpSpPr>
      <p:grpSpPr>
        <a:xfrm>
          <a:off x="0" y="0"/>
          <a:ext cx="0" cy="0"/>
          <a:chOff x="0" y="0"/>
          <a:chExt cx="0" cy="0"/>
        </a:xfrm>
      </p:grpSpPr>
      <p:sp>
        <p:nvSpPr>
          <p:cNvPr id="274" name="Shape 274"/>
          <p:cNvSpPr txBox="1">
            <a:spLocks noGrp="1"/>
          </p:cNvSpPr>
          <p:nvPr>
            <p:ph type="title"/>
          </p:nvPr>
        </p:nvSpPr>
        <p:spPr>
          <a:xfrm>
            <a:off x="719675" y="288450"/>
            <a:ext cx="7688400" cy="15186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GB">
                <a:solidFill>
                  <a:srgbClr val="000000"/>
                </a:solidFill>
              </a:rPr>
              <a:t>Concepts.</a:t>
            </a:r>
            <a:endParaRPr>
              <a:solidFill>
                <a:srgbClr val="000000"/>
              </a:solidFill>
            </a:endParaRPr>
          </a:p>
        </p:txBody>
      </p:sp>
      <p:pic>
        <p:nvPicPr>
          <p:cNvPr id="275" name="Shape 275"/>
          <p:cNvPicPr preferRelativeResize="0"/>
          <p:nvPr/>
        </p:nvPicPr>
        <p:blipFill>
          <a:blip r:embed="rId3">
            <a:alphaModFix/>
          </a:blip>
          <a:stretch>
            <a:fillRect/>
          </a:stretch>
        </p:blipFill>
        <p:spPr>
          <a:xfrm>
            <a:off x="3417754" y="958900"/>
            <a:ext cx="3037875" cy="4055900"/>
          </a:xfrm>
          <a:prstGeom prst="rect">
            <a:avLst/>
          </a:prstGeom>
          <a:noFill/>
          <a:ln>
            <a:noFill/>
          </a:ln>
        </p:spPr>
      </p:pic>
      <p:sp>
        <p:nvSpPr>
          <p:cNvPr id="276" name="Shape 276"/>
          <p:cNvSpPr txBox="1"/>
          <p:nvPr/>
        </p:nvSpPr>
        <p:spPr>
          <a:xfrm>
            <a:off x="1455050" y="1809450"/>
            <a:ext cx="2177100" cy="5517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GB"/>
              <a:t>Grace’s Concept</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280"/>
        <p:cNvGrpSpPr/>
        <p:nvPr/>
      </p:nvGrpSpPr>
      <p:grpSpPr>
        <a:xfrm>
          <a:off x="0" y="0"/>
          <a:ext cx="0" cy="0"/>
          <a:chOff x="0" y="0"/>
          <a:chExt cx="0" cy="0"/>
        </a:xfrm>
      </p:grpSpPr>
      <p:sp>
        <p:nvSpPr>
          <p:cNvPr id="281" name="Shape 281"/>
          <p:cNvSpPr txBox="1">
            <a:spLocks noGrp="1"/>
          </p:cNvSpPr>
          <p:nvPr>
            <p:ph type="title"/>
          </p:nvPr>
        </p:nvSpPr>
        <p:spPr>
          <a:xfrm>
            <a:off x="719675" y="288450"/>
            <a:ext cx="7688400" cy="15186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GB">
                <a:solidFill>
                  <a:srgbClr val="000000"/>
                </a:solidFill>
              </a:rPr>
              <a:t>Concepts.</a:t>
            </a:r>
            <a:endParaRPr>
              <a:solidFill>
                <a:srgbClr val="000000"/>
              </a:solidFill>
            </a:endParaRPr>
          </a:p>
        </p:txBody>
      </p:sp>
      <p:pic>
        <p:nvPicPr>
          <p:cNvPr id="282" name="Shape 282"/>
          <p:cNvPicPr preferRelativeResize="0"/>
          <p:nvPr/>
        </p:nvPicPr>
        <p:blipFill>
          <a:blip r:embed="rId3">
            <a:alphaModFix/>
          </a:blip>
          <a:stretch>
            <a:fillRect/>
          </a:stretch>
        </p:blipFill>
        <p:spPr>
          <a:xfrm>
            <a:off x="3224324" y="526025"/>
            <a:ext cx="2927475" cy="4502475"/>
          </a:xfrm>
          <a:prstGeom prst="rect">
            <a:avLst/>
          </a:prstGeom>
          <a:noFill/>
          <a:ln>
            <a:noFill/>
          </a:ln>
        </p:spPr>
      </p:pic>
      <p:sp>
        <p:nvSpPr>
          <p:cNvPr id="283" name="Shape 283"/>
          <p:cNvSpPr txBox="1"/>
          <p:nvPr/>
        </p:nvSpPr>
        <p:spPr>
          <a:xfrm>
            <a:off x="1398200" y="1712700"/>
            <a:ext cx="2177100" cy="5517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GB"/>
              <a:t>Tina’s Concept</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Shape 287"/>
        <p:cNvGrpSpPr/>
        <p:nvPr/>
      </p:nvGrpSpPr>
      <p:grpSpPr>
        <a:xfrm>
          <a:off x="0" y="0"/>
          <a:ext cx="0" cy="0"/>
          <a:chOff x="0" y="0"/>
          <a:chExt cx="0" cy="0"/>
        </a:xfrm>
      </p:grpSpPr>
      <p:pic>
        <p:nvPicPr>
          <p:cNvPr id="288" name="Shape 288"/>
          <p:cNvPicPr preferRelativeResize="0"/>
          <p:nvPr/>
        </p:nvPicPr>
        <p:blipFill>
          <a:blip r:embed="rId3">
            <a:alphaModFix/>
          </a:blip>
          <a:stretch>
            <a:fillRect/>
          </a:stretch>
        </p:blipFill>
        <p:spPr>
          <a:xfrm>
            <a:off x="1032850" y="103500"/>
            <a:ext cx="6973787" cy="493650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Shape 292"/>
        <p:cNvGrpSpPr/>
        <p:nvPr/>
      </p:nvGrpSpPr>
      <p:grpSpPr>
        <a:xfrm>
          <a:off x="0" y="0"/>
          <a:ext cx="0" cy="0"/>
          <a:chOff x="0" y="0"/>
          <a:chExt cx="0" cy="0"/>
        </a:xfrm>
      </p:grpSpPr>
      <p:sp>
        <p:nvSpPr>
          <p:cNvPr id="293" name="Shape 293"/>
          <p:cNvSpPr txBox="1"/>
          <p:nvPr/>
        </p:nvSpPr>
        <p:spPr>
          <a:xfrm>
            <a:off x="555175" y="328575"/>
            <a:ext cx="5881200" cy="6345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GB" sz="3000"/>
              <a:t>Temperature &amp; Earthquake Proof</a:t>
            </a:r>
            <a:endParaRPr sz="3000"/>
          </a:p>
        </p:txBody>
      </p:sp>
      <p:sp>
        <p:nvSpPr>
          <p:cNvPr id="294" name="Shape 294"/>
          <p:cNvSpPr txBox="1"/>
          <p:nvPr/>
        </p:nvSpPr>
        <p:spPr>
          <a:xfrm>
            <a:off x="654125" y="1396675"/>
            <a:ext cx="3608700" cy="1848600"/>
          </a:xfrm>
          <a:prstGeom prst="rect">
            <a:avLst/>
          </a:prstGeom>
          <a:noFill/>
          <a:ln>
            <a:noFill/>
          </a:ln>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en-GB" sz="1800"/>
              <a:t>Features that control the temperatures…</a:t>
            </a:r>
            <a:endParaRPr sz="1800"/>
          </a:p>
          <a:p>
            <a:pPr marL="0" lvl="0" indent="0" rtl="0">
              <a:lnSpc>
                <a:spcPct val="115000"/>
              </a:lnSpc>
              <a:spcBef>
                <a:spcPts val="0"/>
              </a:spcBef>
              <a:spcAft>
                <a:spcPts val="0"/>
              </a:spcAft>
              <a:buNone/>
            </a:pPr>
            <a:endParaRPr sz="700"/>
          </a:p>
          <a:p>
            <a:pPr marL="457200" lvl="0" indent="-317500" rtl="0">
              <a:lnSpc>
                <a:spcPct val="115000"/>
              </a:lnSpc>
              <a:spcBef>
                <a:spcPts val="0"/>
              </a:spcBef>
              <a:spcAft>
                <a:spcPts val="0"/>
              </a:spcAft>
              <a:buSzPts val="1400"/>
              <a:buChar char="●"/>
            </a:pPr>
            <a:r>
              <a:rPr lang="en-GB"/>
              <a:t>Thatched roofing</a:t>
            </a:r>
            <a:endParaRPr/>
          </a:p>
          <a:p>
            <a:pPr marL="457200" lvl="0" indent="-317500">
              <a:lnSpc>
                <a:spcPct val="115000"/>
              </a:lnSpc>
              <a:spcBef>
                <a:spcPts val="0"/>
              </a:spcBef>
              <a:spcAft>
                <a:spcPts val="0"/>
              </a:spcAft>
              <a:buSzPts val="1400"/>
              <a:buChar char="●"/>
            </a:pPr>
            <a:r>
              <a:rPr lang="en-GB"/>
              <a:t>Compressed Stabilised Earth Bricks</a:t>
            </a:r>
            <a:endParaRPr/>
          </a:p>
          <a:p>
            <a:pPr marL="457200" lvl="0" indent="-317500" rtl="0">
              <a:lnSpc>
                <a:spcPct val="115000"/>
              </a:lnSpc>
              <a:spcBef>
                <a:spcPts val="0"/>
              </a:spcBef>
              <a:spcAft>
                <a:spcPts val="0"/>
              </a:spcAft>
              <a:buSzPts val="1400"/>
              <a:buChar char="●"/>
            </a:pPr>
            <a:r>
              <a:rPr lang="en-GB"/>
              <a:t>Windows and door</a:t>
            </a:r>
            <a:endParaRPr/>
          </a:p>
        </p:txBody>
      </p:sp>
      <p:sp>
        <p:nvSpPr>
          <p:cNvPr id="295" name="Shape 295"/>
          <p:cNvSpPr txBox="1"/>
          <p:nvPr/>
        </p:nvSpPr>
        <p:spPr>
          <a:xfrm>
            <a:off x="654125" y="3110450"/>
            <a:ext cx="3299400" cy="18549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GB" sz="1800"/>
              <a:t>Features that make it an earthquake proof house...</a:t>
            </a:r>
            <a:endParaRPr sz="1800"/>
          </a:p>
          <a:p>
            <a:pPr marL="0" lvl="0" indent="0">
              <a:spcBef>
                <a:spcPts val="0"/>
              </a:spcBef>
              <a:spcAft>
                <a:spcPts val="0"/>
              </a:spcAft>
              <a:buNone/>
            </a:pPr>
            <a:endParaRPr sz="700"/>
          </a:p>
          <a:p>
            <a:pPr marL="457200" lvl="0" indent="-317500" rtl="0">
              <a:lnSpc>
                <a:spcPct val="115000"/>
              </a:lnSpc>
              <a:spcBef>
                <a:spcPts val="0"/>
              </a:spcBef>
              <a:spcAft>
                <a:spcPts val="0"/>
              </a:spcAft>
              <a:buSzPts val="1400"/>
              <a:buChar char="●"/>
            </a:pPr>
            <a:r>
              <a:rPr lang="en-GB"/>
              <a:t>Lightweight roof materials</a:t>
            </a:r>
            <a:endParaRPr/>
          </a:p>
          <a:p>
            <a:pPr marL="457200" lvl="0" indent="-317500" rtl="0">
              <a:lnSpc>
                <a:spcPct val="115000"/>
              </a:lnSpc>
              <a:spcBef>
                <a:spcPts val="0"/>
              </a:spcBef>
              <a:spcAft>
                <a:spcPts val="0"/>
              </a:spcAft>
              <a:buSzPts val="1400"/>
              <a:buChar char="●"/>
            </a:pPr>
            <a:r>
              <a:rPr lang="en-GB"/>
              <a:t>Iron bars reinforcement</a:t>
            </a:r>
            <a:endParaRPr/>
          </a:p>
          <a:p>
            <a:pPr marL="457200" lvl="0" indent="-317500" rtl="0">
              <a:lnSpc>
                <a:spcPct val="115000"/>
              </a:lnSpc>
              <a:spcBef>
                <a:spcPts val="0"/>
              </a:spcBef>
              <a:spcAft>
                <a:spcPts val="0"/>
              </a:spcAft>
              <a:buSzPts val="1400"/>
              <a:buChar char="●"/>
            </a:pPr>
            <a:r>
              <a:rPr lang="en-GB"/>
              <a:t>Horizontal bamboo support</a:t>
            </a:r>
            <a:endParaRPr/>
          </a:p>
          <a:p>
            <a:pPr marL="0" lvl="0" indent="0">
              <a:spcBef>
                <a:spcPts val="0"/>
              </a:spcBef>
              <a:spcAft>
                <a:spcPts val="0"/>
              </a:spcAft>
              <a:buNone/>
            </a:pPr>
            <a:endParaRPr/>
          </a:p>
        </p:txBody>
      </p:sp>
      <p:pic>
        <p:nvPicPr>
          <p:cNvPr id="296" name="Shape 296"/>
          <p:cNvPicPr preferRelativeResize="0"/>
          <p:nvPr/>
        </p:nvPicPr>
        <p:blipFill rotWithShape="1">
          <a:blip r:embed="rId3">
            <a:alphaModFix/>
          </a:blip>
          <a:srcRect l="-4199"/>
          <a:stretch/>
        </p:blipFill>
        <p:spPr>
          <a:xfrm>
            <a:off x="4525150" y="1057250"/>
            <a:ext cx="4047350" cy="39081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Shape 300"/>
        <p:cNvGrpSpPr/>
        <p:nvPr/>
      </p:nvGrpSpPr>
      <p:grpSpPr>
        <a:xfrm>
          <a:off x="0" y="0"/>
          <a:ext cx="0" cy="0"/>
          <a:chOff x="0" y="0"/>
          <a:chExt cx="0" cy="0"/>
        </a:xfrm>
      </p:grpSpPr>
      <p:sp>
        <p:nvSpPr>
          <p:cNvPr id="301" name="Shape 301"/>
          <p:cNvSpPr txBox="1"/>
          <p:nvPr/>
        </p:nvSpPr>
        <p:spPr>
          <a:xfrm>
            <a:off x="726775" y="344750"/>
            <a:ext cx="5979000" cy="6075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GB" sz="3000"/>
              <a:t>How does the house resist 0.4g?</a:t>
            </a:r>
            <a:endParaRPr sz="3000"/>
          </a:p>
        </p:txBody>
      </p:sp>
      <p:sp>
        <p:nvSpPr>
          <p:cNvPr id="302" name="Shape 302"/>
          <p:cNvSpPr txBox="1"/>
          <p:nvPr/>
        </p:nvSpPr>
        <p:spPr>
          <a:xfrm>
            <a:off x="227075" y="2146125"/>
            <a:ext cx="2904300" cy="21459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GB"/>
              <a:t>For the house to be stable during an earthquake</a:t>
            </a:r>
            <a:endParaRPr/>
          </a:p>
          <a:p>
            <a:pPr marL="0" lvl="0" indent="0" rtl="0">
              <a:spcBef>
                <a:spcPts val="0"/>
              </a:spcBef>
              <a:spcAft>
                <a:spcPts val="0"/>
              </a:spcAft>
              <a:buNone/>
            </a:pPr>
            <a:endParaRPr sz="700"/>
          </a:p>
          <a:p>
            <a:pPr marL="0" lvl="0" indent="0">
              <a:spcBef>
                <a:spcPts val="0"/>
              </a:spcBef>
              <a:spcAft>
                <a:spcPts val="0"/>
              </a:spcAft>
              <a:buNone/>
            </a:pPr>
            <a:r>
              <a:rPr lang="en-GB"/>
              <a:t>∑M clockwise = ∑M anti-clockwise</a:t>
            </a:r>
            <a:endParaRPr/>
          </a:p>
          <a:p>
            <a:pPr marL="0" lvl="0" indent="0">
              <a:spcBef>
                <a:spcPts val="0"/>
              </a:spcBef>
              <a:spcAft>
                <a:spcPts val="0"/>
              </a:spcAft>
              <a:buNone/>
            </a:pPr>
            <a:endParaRPr/>
          </a:p>
          <a:p>
            <a:pPr marL="0" lvl="0" indent="0">
              <a:spcBef>
                <a:spcPts val="0"/>
              </a:spcBef>
              <a:spcAft>
                <a:spcPts val="0"/>
              </a:spcAft>
              <a:buNone/>
            </a:pPr>
            <a:r>
              <a:rPr lang="en-GB"/>
              <a:t>The clockwise moment due to 0.4g is 9662 Nm.</a:t>
            </a:r>
            <a:endParaRPr/>
          </a:p>
          <a:p>
            <a:pPr marL="0" lvl="0" indent="0">
              <a:spcBef>
                <a:spcPts val="0"/>
              </a:spcBef>
              <a:spcAft>
                <a:spcPts val="0"/>
              </a:spcAft>
              <a:buNone/>
            </a:pPr>
            <a:endParaRPr sz="600"/>
          </a:p>
          <a:p>
            <a:pPr marL="0" lvl="0" indent="0" rtl="0">
              <a:spcBef>
                <a:spcPts val="0"/>
              </a:spcBef>
              <a:spcAft>
                <a:spcPts val="0"/>
              </a:spcAft>
              <a:buNone/>
            </a:pPr>
            <a:r>
              <a:rPr lang="en-GB"/>
              <a:t>A bamboo support can resist a max moment of 1042712 Nm.</a:t>
            </a:r>
            <a:endParaRPr/>
          </a:p>
        </p:txBody>
      </p:sp>
      <p:pic>
        <p:nvPicPr>
          <p:cNvPr id="303" name="Shape 303"/>
          <p:cNvPicPr preferRelativeResize="0"/>
          <p:nvPr/>
        </p:nvPicPr>
        <p:blipFill>
          <a:blip r:embed="rId3">
            <a:alphaModFix/>
          </a:blip>
          <a:stretch>
            <a:fillRect/>
          </a:stretch>
        </p:blipFill>
        <p:spPr>
          <a:xfrm>
            <a:off x="3283775" y="1104650"/>
            <a:ext cx="5707826" cy="384657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Shape 307"/>
        <p:cNvGrpSpPr/>
        <p:nvPr/>
      </p:nvGrpSpPr>
      <p:grpSpPr>
        <a:xfrm>
          <a:off x="0" y="0"/>
          <a:ext cx="0" cy="0"/>
          <a:chOff x="0" y="0"/>
          <a:chExt cx="0" cy="0"/>
        </a:xfrm>
      </p:grpSpPr>
      <p:sp>
        <p:nvSpPr>
          <p:cNvPr id="308" name="Shape 308"/>
          <p:cNvSpPr txBox="1"/>
          <p:nvPr/>
        </p:nvSpPr>
        <p:spPr>
          <a:xfrm>
            <a:off x="738025" y="522300"/>
            <a:ext cx="6540000" cy="6360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GB" sz="3600"/>
              <a:t>Challenges</a:t>
            </a:r>
            <a:r>
              <a:rPr lang="en-GB" sz="3600" b="1">
                <a:latin typeface="Amatic SC"/>
                <a:ea typeface="Amatic SC"/>
                <a:cs typeface="Amatic SC"/>
                <a:sym typeface="Amatic SC"/>
              </a:rPr>
              <a:t> </a:t>
            </a:r>
            <a:endParaRPr sz="3600" b="1">
              <a:latin typeface="Amatic SC"/>
              <a:ea typeface="Amatic SC"/>
              <a:cs typeface="Amatic SC"/>
              <a:sym typeface="Amatic SC"/>
            </a:endParaRPr>
          </a:p>
        </p:txBody>
      </p:sp>
      <p:sp>
        <p:nvSpPr>
          <p:cNvPr id="309" name="Shape 309"/>
          <p:cNvSpPr txBox="1"/>
          <p:nvPr/>
        </p:nvSpPr>
        <p:spPr>
          <a:xfrm>
            <a:off x="2187600" y="1584000"/>
            <a:ext cx="4768800" cy="19755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GB" sz="2400"/>
              <a:t>Some challenges we faced….</a:t>
            </a:r>
            <a:endParaRPr sz="2400"/>
          </a:p>
          <a:p>
            <a:pPr marL="0" lvl="0" indent="0">
              <a:spcBef>
                <a:spcPts val="0"/>
              </a:spcBef>
              <a:spcAft>
                <a:spcPts val="0"/>
              </a:spcAft>
              <a:buNone/>
            </a:pPr>
            <a:endParaRPr sz="600"/>
          </a:p>
          <a:p>
            <a:pPr marL="457200" lvl="0" indent="-342900">
              <a:lnSpc>
                <a:spcPct val="115000"/>
              </a:lnSpc>
              <a:spcBef>
                <a:spcPts val="0"/>
              </a:spcBef>
              <a:spcAft>
                <a:spcPts val="0"/>
              </a:spcAft>
              <a:buSzPts val="1800"/>
              <a:buChar char="●"/>
            </a:pPr>
            <a:r>
              <a:rPr lang="en-GB" sz="1800"/>
              <a:t>Finding relevant costs to build the house</a:t>
            </a:r>
            <a:endParaRPr sz="1800"/>
          </a:p>
          <a:p>
            <a:pPr marL="457200" lvl="0" indent="-342900">
              <a:lnSpc>
                <a:spcPct val="115000"/>
              </a:lnSpc>
              <a:spcBef>
                <a:spcPts val="0"/>
              </a:spcBef>
              <a:spcAft>
                <a:spcPts val="0"/>
              </a:spcAft>
              <a:buSzPts val="1800"/>
              <a:buChar char="●"/>
            </a:pPr>
            <a:r>
              <a:rPr lang="en-GB" sz="1800"/>
              <a:t>Finishing the design within the time limit</a:t>
            </a:r>
            <a:endParaRPr sz="1800"/>
          </a:p>
          <a:p>
            <a:pPr marL="457200" lvl="0" indent="-342900" rtl="0">
              <a:lnSpc>
                <a:spcPct val="115000"/>
              </a:lnSpc>
              <a:spcBef>
                <a:spcPts val="0"/>
              </a:spcBef>
              <a:spcAft>
                <a:spcPts val="0"/>
              </a:spcAft>
              <a:buSzPts val="1800"/>
              <a:buChar char="●"/>
            </a:pPr>
            <a:r>
              <a:rPr lang="en-GB" sz="1800"/>
              <a:t>Figuring out a structure to resist 0.4g</a:t>
            </a:r>
            <a:endParaRPr sz="1800"/>
          </a:p>
          <a:p>
            <a:pPr marL="457200" lvl="0" indent="-342900">
              <a:lnSpc>
                <a:spcPct val="115000"/>
              </a:lnSpc>
              <a:spcBef>
                <a:spcPts val="0"/>
              </a:spcBef>
              <a:spcAft>
                <a:spcPts val="0"/>
              </a:spcAft>
              <a:buSzPts val="1800"/>
              <a:buChar char="●"/>
            </a:pPr>
            <a:r>
              <a:rPr lang="en-GB" sz="1800"/>
              <a:t>Limited materials are available </a:t>
            </a:r>
            <a:endParaRPr sz="1800"/>
          </a:p>
        </p:txBody>
      </p:sp>
      <p:pic>
        <p:nvPicPr>
          <p:cNvPr id="310" name="Shape 310" descr="Related image"/>
          <p:cNvPicPr preferRelativeResize="0"/>
          <p:nvPr/>
        </p:nvPicPr>
        <p:blipFill>
          <a:blip r:embed="rId3">
            <a:alphaModFix/>
          </a:blip>
          <a:stretch>
            <a:fillRect/>
          </a:stretch>
        </p:blipFill>
        <p:spPr>
          <a:xfrm>
            <a:off x="6271246" y="2846650"/>
            <a:ext cx="2124700" cy="21247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Shape 314"/>
        <p:cNvGrpSpPr/>
        <p:nvPr/>
      </p:nvGrpSpPr>
      <p:grpSpPr>
        <a:xfrm>
          <a:off x="0" y="0"/>
          <a:ext cx="0" cy="0"/>
          <a:chOff x="0" y="0"/>
          <a:chExt cx="0" cy="0"/>
        </a:xfrm>
      </p:grpSpPr>
      <p:sp>
        <p:nvSpPr>
          <p:cNvPr id="315" name="Shape 315"/>
          <p:cNvSpPr txBox="1"/>
          <p:nvPr/>
        </p:nvSpPr>
        <p:spPr>
          <a:xfrm>
            <a:off x="3494850" y="397575"/>
            <a:ext cx="2154300" cy="5829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GB" sz="3600" b="1">
                <a:latin typeface="Amatic SC"/>
                <a:ea typeface="Amatic SC"/>
                <a:cs typeface="Amatic SC"/>
                <a:sym typeface="Amatic SC"/>
              </a:rPr>
              <a:t>Final Design!!!</a:t>
            </a:r>
            <a:endParaRPr sz="3600" b="1">
              <a:latin typeface="Amatic SC"/>
              <a:ea typeface="Amatic SC"/>
              <a:cs typeface="Amatic SC"/>
              <a:sym typeface="Amatic SC"/>
            </a:endParaRPr>
          </a:p>
        </p:txBody>
      </p:sp>
      <p:pic>
        <p:nvPicPr>
          <p:cNvPr id="316" name="Shape 316"/>
          <p:cNvPicPr preferRelativeResize="0"/>
          <p:nvPr/>
        </p:nvPicPr>
        <p:blipFill>
          <a:blip r:embed="rId3">
            <a:alphaModFix/>
          </a:blip>
          <a:stretch>
            <a:fillRect/>
          </a:stretch>
        </p:blipFill>
        <p:spPr>
          <a:xfrm>
            <a:off x="1803072" y="1218925"/>
            <a:ext cx="5537852" cy="35241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Shape 121"/>
        <p:cNvGrpSpPr/>
        <p:nvPr/>
      </p:nvGrpSpPr>
      <p:grpSpPr>
        <a:xfrm>
          <a:off x="0" y="0"/>
          <a:ext cx="0" cy="0"/>
          <a:chOff x="0" y="0"/>
          <a:chExt cx="0" cy="0"/>
        </a:xfrm>
      </p:grpSpPr>
      <p:sp>
        <p:nvSpPr>
          <p:cNvPr id="122" name="Shape 122"/>
          <p:cNvSpPr txBox="1"/>
          <p:nvPr/>
        </p:nvSpPr>
        <p:spPr>
          <a:xfrm>
            <a:off x="1010250" y="1493275"/>
            <a:ext cx="6906300" cy="31638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GB"/>
              <a:t>The 2015, magnitude 7.8 earthquake that hit Nepal had devastating effects that the locals still live with today. </a:t>
            </a:r>
            <a:endParaRPr/>
          </a:p>
          <a:p>
            <a:pPr marL="0" lvl="0" indent="0" rtl="0">
              <a:spcBef>
                <a:spcPts val="0"/>
              </a:spcBef>
              <a:spcAft>
                <a:spcPts val="0"/>
              </a:spcAft>
              <a:buNone/>
            </a:pPr>
            <a:endParaRPr/>
          </a:p>
          <a:p>
            <a:pPr marL="0" lvl="0" indent="0">
              <a:spcBef>
                <a:spcPts val="0"/>
              </a:spcBef>
              <a:spcAft>
                <a:spcPts val="0"/>
              </a:spcAft>
              <a:buNone/>
            </a:pPr>
            <a:r>
              <a:rPr lang="en-GB"/>
              <a:t>This presentation introduces a design for a low-cost, earthquake resilient house for the victims of the earthquake. </a:t>
            </a:r>
            <a:endParaRPr/>
          </a:p>
          <a:p>
            <a:pPr marL="0" lvl="0" indent="0">
              <a:spcBef>
                <a:spcPts val="0"/>
              </a:spcBef>
              <a:spcAft>
                <a:spcPts val="0"/>
              </a:spcAft>
              <a:buNone/>
            </a:pPr>
            <a:endParaRPr/>
          </a:p>
          <a:p>
            <a:pPr marL="0" lvl="0" indent="0" rtl="0">
              <a:spcBef>
                <a:spcPts val="0"/>
              </a:spcBef>
              <a:spcAft>
                <a:spcPts val="0"/>
              </a:spcAft>
              <a:buNone/>
            </a:pPr>
            <a:r>
              <a:rPr lang="en-GB"/>
              <a:t>Some features include : </a:t>
            </a:r>
            <a:endParaRPr/>
          </a:p>
          <a:p>
            <a:pPr marL="0" lvl="0" indent="0" rtl="0">
              <a:spcBef>
                <a:spcPts val="0"/>
              </a:spcBef>
              <a:spcAft>
                <a:spcPts val="0"/>
              </a:spcAft>
              <a:buNone/>
            </a:pPr>
            <a:endParaRPr/>
          </a:p>
          <a:p>
            <a:pPr marL="457200" lvl="0" indent="-317500" rtl="0">
              <a:lnSpc>
                <a:spcPct val="115000"/>
              </a:lnSpc>
              <a:spcBef>
                <a:spcPts val="0"/>
              </a:spcBef>
              <a:spcAft>
                <a:spcPts val="0"/>
              </a:spcAft>
              <a:buSzPts val="1400"/>
              <a:buChar char="●"/>
            </a:pPr>
            <a:r>
              <a:rPr lang="en-GB"/>
              <a:t>Thatched roof</a:t>
            </a:r>
            <a:endParaRPr/>
          </a:p>
          <a:p>
            <a:pPr marL="457200" lvl="0" indent="-317500" rtl="0">
              <a:lnSpc>
                <a:spcPct val="115000"/>
              </a:lnSpc>
              <a:spcBef>
                <a:spcPts val="0"/>
              </a:spcBef>
              <a:spcAft>
                <a:spcPts val="0"/>
              </a:spcAft>
              <a:buSzPts val="1400"/>
              <a:buChar char="●"/>
            </a:pPr>
            <a:r>
              <a:rPr lang="en-GB"/>
              <a:t>Bamboo roof trusses </a:t>
            </a:r>
            <a:endParaRPr/>
          </a:p>
          <a:p>
            <a:pPr marL="457200" lvl="0" indent="-317500" rtl="0">
              <a:lnSpc>
                <a:spcPct val="115000"/>
              </a:lnSpc>
              <a:spcBef>
                <a:spcPts val="0"/>
              </a:spcBef>
              <a:spcAft>
                <a:spcPts val="0"/>
              </a:spcAft>
              <a:buSzPts val="1400"/>
              <a:buChar char="●"/>
            </a:pPr>
            <a:r>
              <a:rPr lang="en-GB"/>
              <a:t>CSEB walls</a:t>
            </a:r>
            <a:endParaRPr/>
          </a:p>
          <a:p>
            <a:pPr marL="457200" lvl="0" indent="-317500" rtl="0">
              <a:lnSpc>
                <a:spcPct val="115000"/>
              </a:lnSpc>
              <a:spcBef>
                <a:spcPts val="0"/>
              </a:spcBef>
              <a:spcAft>
                <a:spcPts val="0"/>
              </a:spcAft>
              <a:buSzPts val="1400"/>
              <a:buChar char="●"/>
            </a:pPr>
            <a:r>
              <a:rPr lang="en-GB"/>
              <a:t>Stone foundation</a:t>
            </a:r>
            <a:endParaRPr/>
          </a:p>
          <a:p>
            <a:pPr marL="0" lvl="0" indent="0" rtl="0">
              <a:lnSpc>
                <a:spcPct val="150000"/>
              </a:lnSpc>
              <a:spcBef>
                <a:spcPts val="0"/>
              </a:spcBef>
              <a:spcAft>
                <a:spcPts val="0"/>
              </a:spcAft>
              <a:buNone/>
            </a:pPr>
            <a:endParaRPr/>
          </a:p>
        </p:txBody>
      </p:sp>
      <p:pic>
        <p:nvPicPr>
          <p:cNvPr id="123" name="Shape 123" descr="Image result for nepal earthquake"/>
          <p:cNvPicPr preferRelativeResize="0"/>
          <p:nvPr/>
        </p:nvPicPr>
        <p:blipFill>
          <a:blip r:embed="rId3">
            <a:alphaModFix/>
          </a:blip>
          <a:stretch>
            <a:fillRect/>
          </a:stretch>
        </p:blipFill>
        <p:spPr>
          <a:xfrm>
            <a:off x="4310375" y="2645800"/>
            <a:ext cx="4040425" cy="2167475"/>
          </a:xfrm>
          <a:prstGeom prst="rect">
            <a:avLst/>
          </a:prstGeom>
          <a:noFill/>
          <a:ln>
            <a:noFill/>
          </a:ln>
        </p:spPr>
      </p:pic>
      <p:sp>
        <p:nvSpPr>
          <p:cNvPr id="124" name="Shape 124"/>
          <p:cNvSpPr txBox="1"/>
          <p:nvPr/>
        </p:nvSpPr>
        <p:spPr>
          <a:xfrm>
            <a:off x="760600" y="524300"/>
            <a:ext cx="5206800" cy="6075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GB" sz="3000"/>
              <a:t>Introduction</a:t>
            </a:r>
            <a:endParaRPr sz="3000"/>
          </a:p>
        </p:txBody>
      </p:sp>
      <p:sp>
        <p:nvSpPr>
          <p:cNvPr id="125" name="Shape 125"/>
          <p:cNvSpPr txBox="1"/>
          <p:nvPr/>
        </p:nvSpPr>
        <p:spPr>
          <a:xfrm>
            <a:off x="6515750" y="4813275"/>
            <a:ext cx="2339700" cy="5331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GB" sz="700" i="1">
                <a:latin typeface="Playfair Display"/>
                <a:ea typeface="Playfair Display"/>
                <a:cs typeface="Playfair Display"/>
                <a:sym typeface="Playfair Display"/>
              </a:rPr>
              <a:t>Image source : Niranjan Shrestha/AP Images </a:t>
            </a:r>
            <a:endParaRPr sz="700" i="1">
              <a:latin typeface="Playfair Display"/>
              <a:ea typeface="Playfair Display"/>
              <a:cs typeface="Playfair Display"/>
              <a:sym typeface="Playfair Display"/>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3"/>
                                        </p:tgtEl>
                                        <p:attrNameLst>
                                          <p:attrName>style.visibility</p:attrName>
                                        </p:attrNameLst>
                                      </p:cBhvr>
                                      <p:to>
                                        <p:strVal val="visible"/>
                                      </p:to>
                                    </p:set>
                                    <p:animEffect transition="in" filter="fade">
                                      <p:cBhvr>
                                        <p:cTn id="7" dur="1000"/>
                                        <p:tgtEl>
                                          <p:spTgt spid="123"/>
                                        </p:tgtEl>
                                      </p:cBhvr>
                                    </p:animEffect>
                                  </p:childTnLst>
                                </p:cTn>
                              </p:par>
                              <p:par>
                                <p:cTn id="8" presetID="10" presetClass="entr" presetSubtype="0" fill="hold" nodeType="withEffect">
                                  <p:stCondLst>
                                    <p:cond delay="0"/>
                                  </p:stCondLst>
                                  <p:childTnLst>
                                    <p:set>
                                      <p:cBhvr>
                                        <p:cTn id="9" dur="1" fill="hold">
                                          <p:stCondLst>
                                            <p:cond delay="0"/>
                                          </p:stCondLst>
                                        </p:cTn>
                                        <p:tgtEl>
                                          <p:spTgt spid="125"/>
                                        </p:tgtEl>
                                        <p:attrNameLst>
                                          <p:attrName>style.visibility</p:attrName>
                                        </p:attrNameLst>
                                      </p:cBhvr>
                                      <p:to>
                                        <p:strVal val="visible"/>
                                      </p:to>
                                    </p:set>
                                    <p:animEffect transition="in" filter="fade">
                                      <p:cBhvr>
                                        <p:cTn id="10" dur="1000"/>
                                        <p:tgtEl>
                                          <p:spTgt spid="1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Shape 321"/>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GB" sz="4800">
                <a:solidFill>
                  <a:srgbClr val="000000"/>
                </a:solidFill>
              </a:rPr>
              <a:t>Thank you.</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Shape 129"/>
        <p:cNvGrpSpPr/>
        <p:nvPr/>
      </p:nvGrpSpPr>
      <p:grpSpPr>
        <a:xfrm>
          <a:off x="0" y="0"/>
          <a:ext cx="0" cy="0"/>
          <a:chOff x="0" y="0"/>
          <a:chExt cx="0" cy="0"/>
        </a:xfrm>
      </p:grpSpPr>
      <p:sp>
        <p:nvSpPr>
          <p:cNvPr id="130" name="Shape 130"/>
          <p:cNvSpPr txBox="1"/>
          <p:nvPr/>
        </p:nvSpPr>
        <p:spPr>
          <a:xfrm>
            <a:off x="760600" y="524300"/>
            <a:ext cx="7524000" cy="6075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GB" sz="3000"/>
              <a:t>Product Design Specifications : Overview</a:t>
            </a:r>
            <a:endParaRPr sz="3000"/>
          </a:p>
        </p:txBody>
      </p:sp>
      <p:sp>
        <p:nvSpPr>
          <p:cNvPr id="131" name="Shape 131"/>
          <p:cNvSpPr txBox="1"/>
          <p:nvPr/>
        </p:nvSpPr>
        <p:spPr>
          <a:xfrm>
            <a:off x="1069475" y="1730200"/>
            <a:ext cx="6906300" cy="31638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GB" sz="1800"/>
              <a:t>The earthquake resilient house is to be…..</a:t>
            </a:r>
            <a:endParaRPr sz="1800"/>
          </a:p>
          <a:p>
            <a:pPr marL="0" lvl="0" indent="0">
              <a:spcBef>
                <a:spcPts val="0"/>
              </a:spcBef>
              <a:spcAft>
                <a:spcPts val="0"/>
              </a:spcAft>
              <a:buNone/>
            </a:pPr>
            <a:endParaRPr/>
          </a:p>
          <a:p>
            <a:pPr marL="457200" lvl="0" indent="-317500" rtl="0">
              <a:lnSpc>
                <a:spcPct val="150000"/>
              </a:lnSpc>
              <a:spcBef>
                <a:spcPts val="0"/>
              </a:spcBef>
              <a:spcAft>
                <a:spcPts val="0"/>
              </a:spcAft>
              <a:buSzPts val="1400"/>
              <a:buChar char="●"/>
            </a:pPr>
            <a:r>
              <a:rPr lang="en-GB"/>
              <a:t>Able to withstand a ground acceleration of 0.4g</a:t>
            </a:r>
            <a:endParaRPr/>
          </a:p>
          <a:p>
            <a:pPr marL="457200" lvl="0" indent="-317500" rtl="0">
              <a:lnSpc>
                <a:spcPct val="150000"/>
              </a:lnSpc>
              <a:spcBef>
                <a:spcPts val="0"/>
              </a:spcBef>
              <a:spcAft>
                <a:spcPts val="0"/>
              </a:spcAft>
              <a:buSzPts val="1400"/>
              <a:buChar char="●"/>
            </a:pPr>
            <a:r>
              <a:rPr lang="en-GB"/>
              <a:t>Within the budget of $5000 NZD</a:t>
            </a:r>
            <a:endParaRPr/>
          </a:p>
          <a:p>
            <a:pPr marL="457200" lvl="0" indent="-317500">
              <a:lnSpc>
                <a:spcPct val="150000"/>
              </a:lnSpc>
              <a:spcBef>
                <a:spcPts val="0"/>
              </a:spcBef>
              <a:spcAft>
                <a:spcPts val="0"/>
              </a:spcAft>
              <a:buSzPts val="1400"/>
              <a:buChar char="●"/>
            </a:pPr>
            <a:r>
              <a:rPr lang="en-GB"/>
              <a:t>Constructed with local materials</a:t>
            </a:r>
            <a:endParaRPr/>
          </a:p>
          <a:p>
            <a:pPr marL="457200" lvl="0" indent="-317500">
              <a:lnSpc>
                <a:spcPct val="150000"/>
              </a:lnSpc>
              <a:spcBef>
                <a:spcPts val="0"/>
              </a:spcBef>
              <a:spcAft>
                <a:spcPts val="0"/>
              </a:spcAft>
              <a:buSzPts val="1400"/>
              <a:buChar char="●"/>
            </a:pPr>
            <a:r>
              <a:rPr lang="en-GB"/>
              <a:t>Have sufficient space for a family of four</a:t>
            </a:r>
            <a:endParaRPr/>
          </a:p>
          <a:p>
            <a:pPr marL="457200" lvl="0" indent="-317500" rtl="0">
              <a:lnSpc>
                <a:spcPct val="150000"/>
              </a:lnSpc>
              <a:spcBef>
                <a:spcPts val="0"/>
              </a:spcBef>
              <a:spcAft>
                <a:spcPts val="0"/>
              </a:spcAft>
              <a:buSzPts val="1400"/>
              <a:buChar char="●"/>
            </a:pPr>
            <a:r>
              <a:rPr lang="en-GB"/>
              <a:t>Livable between the temperatures of -10°C to 30°C </a:t>
            </a:r>
            <a:endParaRPr/>
          </a:p>
        </p:txBody>
      </p:sp>
      <p:pic>
        <p:nvPicPr>
          <p:cNvPr id="132" name="Shape 132" descr="Image result for gif cartoon contractor"/>
          <p:cNvPicPr preferRelativeResize="0"/>
          <p:nvPr/>
        </p:nvPicPr>
        <p:blipFill>
          <a:blip r:embed="rId3">
            <a:alphaModFix/>
          </a:blip>
          <a:stretch>
            <a:fillRect/>
          </a:stretch>
        </p:blipFill>
        <p:spPr>
          <a:xfrm>
            <a:off x="7226575" y="2578025"/>
            <a:ext cx="1737525" cy="2482175"/>
          </a:xfrm>
          <a:prstGeom prst="rect">
            <a:avLst/>
          </a:prstGeom>
          <a:noFill/>
          <a:ln>
            <a:noFill/>
          </a:ln>
        </p:spPr>
      </p:pic>
      <p:sp>
        <p:nvSpPr>
          <p:cNvPr id="133" name="Shape 133"/>
          <p:cNvSpPr txBox="1"/>
          <p:nvPr/>
        </p:nvSpPr>
        <p:spPr>
          <a:xfrm>
            <a:off x="7789275" y="4723000"/>
            <a:ext cx="1036500" cy="3372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GB" sz="600" i="1"/>
              <a:t>Gif Source: Gfycat</a:t>
            </a:r>
            <a:r>
              <a:rPr lang="en-GB" sz="600"/>
              <a:t>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Shape 137"/>
        <p:cNvGrpSpPr/>
        <p:nvPr/>
      </p:nvGrpSpPr>
      <p:grpSpPr>
        <a:xfrm>
          <a:off x="0" y="0"/>
          <a:ext cx="0" cy="0"/>
          <a:chOff x="0" y="0"/>
          <a:chExt cx="0" cy="0"/>
        </a:xfrm>
      </p:grpSpPr>
      <p:sp>
        <p:nvSpPr>
          <p:cNvPr id="138" name="Shape 138"/>
          <p:cNvSpPr txBox="1"/>
          <p:nvPr/>
        </p:nvSpPr>
        <p:spPr>
          <a:xfrm>
            <a:off x="760600" y="524300"/>
            <a:ext cx="7314000" cy="6075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GB" sz="3000"/>
              <a:t>Model Development : Weighing Matrix</a:t>
            </a:r>
            <a:endParaRPr sz="3000"/>
          </a:p>
        </p:txBody>
      </p:sp>
      <p:sp>
        <p:nvSpPr>
          <p:cNvPr id="139" name="Shape 139"/>
          <p:cNvSpPr txBox="1"/>
          <p:nvPr/>
        </p:nvSpPr>
        <p:spPr>
          <a:xfrm>
            <a:off x="1168225" y="1459863"/>
            <a:ext cx="6906300" cy="3163800"/>
          </a:xfrm>
          <a:prstGeom prst="rect">
            <a:avLst/>
          </a:prstGeom>
          <a:noFill/>
          <a:ln>
            <a:noFill/>
          </a:ln>
        </p:spPr>
        <p:txBody>
          <a:bodyPr spcFirstLastPara="1" wrap="square" lIns="91425" tIns="91425" rIns="91425" bIns="91425" anchor="t" anchorCtr="0">
            <a:noAutofit/>
          </a:bodyPr>
          <a:lstStyle/>
          <a:p>
            <a:pPr marL="0" lvl="0" indent="0" rtl="0">
              <a:lnSpc>
                <a:spcPct val="150000"/>
              </a:lnSpc>
              <a:spcBef>
                <a:spcPts val="0"/>
              </a:spcBef>
              <a:spcAft>
                <a:spcPts val="0"/>
              </a:spcAft>
              <a:buNone/>
            </a:pPr>
            <a:endParaRPr/>
          </a:p>
        </p:txBody>
      </p:sp>
      <p:graphicFrame>
        <p:nvGraphicFramePr>
          <p:cNvPr id="140" name="Shape 140"/>
          <p:cNvGraphicFramePr/>
          <p:nvPr/>
        </p:nvGraphicFramePr>
        <p:xfrm>
          <a:off x="2373975" y="1872800"/>
          <a:ext cx="4251775" cy="2258925"/>
        </p:xfrm>
        <a:graphic>
          <a:graphicData uri="http://schemas.openxmlformats.org/drawingml/2006/table">
            <a:tbl>
              <a:tblPr>
                <a:noFill/>
                <a:tableStyleId>{A3C38080-C35B-4889-87FA-6A5EBD175451}</a:tableStyleId>
              </a:tblPr>
              <a:tblGrid>
                <a:gridCol w="1387450">
                  <a:extLst>
                    <a:ext uri="{9D8B030D-6E8A-4147-A177-3AD203B41FA5}">
                      <a16:colId xmlns:a16="http://schemas.microsoft.com/office/drawing/2014/main" val="20000"/>
                    </a:ext>
                  </a:extLst>
                </a:gridCol>
                <a:gridCol w="509925">
                  <a:extLst>
                    <a:ext uri="{9D8B030D-6E8A-4147-A177-3AD203B41FA5}">
                      <a16:colId xmlns:a16="http://schemas.microsoft.com/office/drawing/2014/main" val="20001"/>
                    </a:ext>
                  </a:extLst>
                </a:gridCol>
                <a:gridCol w="509925">
                  <a:extLst>
                    <a:ext uri="{9D8B030D-6E8A-4147-A177-3AD203B41FA5}">
                      <a16:colId xmlns:a16="http://schemas.microsoft.com/office/drawing/2014/main" val="20002"/>
                    </a:ext>
                  </a:extLst>
                </a:gridCol>
                <a:gridCol w="509925">
                  <a:extLst>
                    <a:ext uri="{9D8B030D-6E8A-4147-A177-3AD203B41FA5}">
                      <a16:colId xmlns:a16="http://schemas.microsoft.com/office/drawing/2014/main" val="20003"/>
                    </a:ext>
                  </a:extLst>
                </a:gridCol>
                <a:gridCol w="509925">
                  <a:extLst>
                    <a:ext uri="{9D8B030D-6E8A-4147-A177-3AD203B41FA5}">
                      <a16:colId xmlns:a16="http://schemas.microsoft.com/office/drawing/2014/main" val="20004"/>
                    </a:ext>
                  </a:extLst>
                </a:gridCol>
                <a:gridCol w="824625">
                  <a:extLst>
                    <a:ext uri="{9D8B030D-6E8A-4147-A177-3AD203B41FA5}">
                      <a16:colId xmlns:a16="http://schemas.microsoft.com/office/drawing/2014/main" val="20005"/>
                    </a:ext>
                  </a:extLst>
                </a:gridCol>
              </a:tblGrid>
              <a:tr h="405975">
                <a:tc>
                  <a:txBody>
                    <a:bodyPr/>
                    <a:lstStyle/>
                    <a:p>
                      <a:pPr marL="0" lvl="0" indent="0" algn="just" rtl="0">
                        <a:spcBef>
                          <a:spcPts val="0"/>
                        </a:spcBef>
                        <a:spcAft>
                          <a:spcPts val="0"/>
                        </a:spcAft>
                        <a:buNone/>
                      </a:pPr>
                      <a:r>
                        <a:rPr lang="en-GB" sz="1100"/>
                        <a:t>Criteria</a:t>
                      </a:r>
                      <a:endParaRPr sz="1100"/>
                    </a:p>
                  </a:txBody>
                  <a:tcPr marL="63500" marR="63500" marT="63500" marB="63500">
                    <a:solidFill>
                      <a:srgbClr val="999999"/>
                    </a:solidFill>
                  </a:tcPr>
                </a:tc>
                <a:tc>
                  <a:txBody>
                    <a:bodyPr/>
                    <a:lstStyle/>
                    <a:p>
                      <a:pPr marL="0" lvl="0" indent="0" algn="just" rtl="0">
                        <a:spcBef>
                          <a:spcPts val="0"/>
                        </a:spcBef>
                        <a:spcAft>
                          <a:spcPts val="0"/>
                        </a:spcAft>
                        <a:buNone/>
                      </a:pPr>
                      <a:r>
                        <a:rPr lang="en-GB" sz="1100"/>
                        <a:t>1.</a:t>
                      </a:r>
                      <a:endParaRPr sz="1100"/>
                    </a:p>
                  </a:txBody>
                  <a:tcPr marL="63500" marR="63500" marT="63500" marB="63500"/>
                </a:tc>
                <a:tc>
                  <a:txBody>
                    <a:bodyPr/>
                    <a:lstStyle/>
                    <a:p>
                      <a:pPr marL="0" lvl="0" indent="0" algn="just" rtl="0">
                        <a:spcBef>
                          <a:spcPts val="0"/>
                        </a:spcBef>
                        <a:spcAft>
                          <a:spcPts val="0"/>
                        </a:spcAft>
                        <a:buNone/>
                      </a:pPr>
                      <a:r>
                        <a:rPr lang="en-GB" sz="1100"/>
                        <a:t>2.</a:t>
                      </a:r>
                      <a:endParaRPr sz="1100"/>
                    </a:p>
                  </a:txBody>
                  <a:tcPr marL="63500" marR="63500" marT="63500" marB="63500"/>
                </a:tc>
                <a:tc>
                  <a:txBody>
                    <a:bodyPr/>
                    <a:lstStyle/>
                    <a:p>
                      <a:pPr marL="0" lvl="0" indent="0" algn="just" rtl="0">
                        <a:spcBef>
                          <a:spcPts val="0"/>
                        </a:spcBef>
                        <a:spcAft>
                          <a:spcPts val="0"/>
                        </a:spcAft>
                        <a:buNone/>
                      </a:pPr>
                      <a:r>
                        <a:rPr lang="en-GB" sz="1100"/>
                        <a:t>3.</a:t>
                      </a:r>
                      <a:endParaRPr sz="1100"/>
                    </a:p>
                  </a:txBody>
                  <a:tcPr marL="63500" marR="63500" marT="63500" marB="63500"/>
                </a:tc>
                <a:tc>
                  <a:txBody>
                    <a:bodyPr/>
                    <a:lstStyle/>
                    <a:p>
                      <a:pPr marL="0" lvl="0" indent="0" algn="just" rtl="0">
                        <a:spcBef>
                          <a:spcPts val="0"/>
                        </a:spcBef>
                        <a:spcAft>
                          <a:spcPts val="0"/>
                        </a:spcAft>
                        <a:buNone/>
                      </a:pPr>
                      <a:r>
                        <a:rPr lang="en-GB" sz="1100"/>
                        <a:t>4.</a:t>
                      </a:r>
                      <a:endParaRPr sz="1100"/>
                    </a:p>
                  </a:txBody>
                  <a:tcPr marL="63500" marR="63500" marT="63500" marB="63500"/>
                </a:tc>
                <a:tc>
                  <a:txBody>
                    <a:bodyPr/>
                    <a:lstStyle/>
                    <a:p>
                      <a:pPr marL="0" lvl="0" indent="0" algn="just" rtl="0">
                        <a:spcBef>
                          <a:spcPts val="0"/>
                        </a:spcBef>
                        <a:spcAft>
                          <a:spcPts val="0"/>
                        </a:spcAft>
                        <a:buNone/>
                      </a:pPr>
                      <a:r>
                        <a:rPr lang="en-GB" sz="1100" b="1"/>
                        <a:t>Total</a:t>
                      </a:r>
                      <a:endParaRPr sz="1100" b="1"/>
                    </a:p>
                  </a:txBody>
                  <a:tcPr marL="63500" marR="63500" marT="63500" marB="63500">
                    <a:solidFill>
                      <a:srgbClr val="999999"/>
                    </a:solidFill>
                  </a:tcPr>
                </a:tc>
                <a:extLst>
                  <a:ext uri="{0D108BD9-81ED-4DB2-BD59-A6C34878D82A}">
                    <a16:rowId xmlns:a16="http://schemas.microsoft.com/office/drawing/2014/main" val="10000"/>
                  </a:ext>
                </a:extLst>
              </a:tr>
              <a:tr h="405975">
                <a:tc>
                  <a:txBody>
                    <a:bodyPr/>
                    <a:lstStyle/>
                    <a:p>
                      <a:pPr marL="0" lvl="0" indent="0" algn="just" rtl="0">
                        <a:spcBef>
                          <a:spcPts val="0"/>
                        </a:spcBef>
                        <a:spcAft>
                          <a:spcPts val="0"/>
                        </a:spcAft>
                        <a:buNone/>
                      </a:pPr>
                      <a:r>
                        <a:rPr lang="en-GB" sz="1100"/>
                        <a:t>1. Cost</a:t>
                      </a:r>
                      <a:endParaRPr sz="1100"/>
                    </a:p>
                  </a:txBody>
                  <a:tcPr marL="63500" marR="63500" marT="63500" marB="63500"/>
                </a:tc>
                <a:tc>
                  <a:txBody>
                    <a:bodyPr/>
                    <a:lstStyle/>
                    <a:p>
                      <a:pPr marL="0" lvl="0" indent="0" algn="ctr" rtl="0">
                        <a:spcBef>
                          <a:spcPts val="0"/>
                        </a:spcBef>
                        <a:spcAft>
                          <a:spcPts val="0"/>
                        </a:spcAft>
                        <a:buNone/>
                      </a:pPr>
                      <a:r>
                        <a:rPr lang="en-GB" sz="1100"/>
                        <a:t>-</a:t>
                      </a:r>
                      <a:endParaRPr sz="1100"/>
                    </a:p>
                  </a:txBody>
                  <a:tcPr marL="63500" marR="63500" marT="63500" marB="63500"/>
                </a:tc>
                <a:tc>
                  <a:txBody>
                    <a:bodyPr/>
                    <a:lstStyle/>
                    <a:p>
                      <a:pPr marL="0" lvl="0" indent="0" algn="just" rtl="0">
                        <a:spcBef>
                          <a:spcPts val="0"/>
                        </a:spcBef>
                        <a:spcAft>
                          <a:spcPts val="0"/>
                        </a:spcAft>
                        <a:buNone/>
                      </a:pPr>
                      <a:r>
                        <a:rPr lang="en-GB" sz="1100"/>
                        <a:t>0</a:t>
                      </a:r>
                      <a:endParaRPr sz="1100"/>
                    </a:p>
                  </a:txBody>
                  <a:tcPr marL="63500" marR="63500" marT="63500" marB="63500"/>
                </a:tc>
                <a:tc>
                  <a:txBody>
                    <a:bodyPr/>
                    <a:lstStyle/>
                    <a:p>
                      <a:pPr marL="0" lvl="0" indent="0" algn="just" rtl="0">
                        <a:spcBef>
                          <a:spcPts val="0"/>
                        </a:spcBef>
                        <a:spcAft>
                          <a:spcPts val="0"/>
                        </a:spcAft>
                        <a:buNone/>
                      </a:pPr>
                      <a:r>
                        <a:rPr lang="en-GB" sz="1100"/>
                        <a:t>2</a:t>
                      </a:r>
                      <a:endParaRPr sz="1100"/>
                    </a:p>
                  </a:txBody>
                  <a:tcPr marL="63500" marR="63500" marT="63500" marB="63500"/>
                </a:tc>
                <a:tc>
                  <a:txBody>
                    <a:bodyPr/>
                    <a:lstStyle/>
                    <a:p>
                      <a:pPr marL="0" lvl="0" indent="0" algn="just" rtl="0">
                        <a:spcBef>
                          <a:spcPts val="0"/>
                        </a:spcBef>
                        <a:spcAft>
                          <a:spcPts val="0"/>
                        </a:spcAft>
                        <a:buNone/>
                      </a:pPr>
                      <a:r>
                        <a:rPr lang="en-GB" sz="1100"/>
                        <a:t>2</a:t>
                      </a:r>
                      <a:endParaRPr sz="1100"/>
                    </a:p>
                  </a:txBody>
                  <a:tcPr marL="63500" marR="63500" marT="63500" marB="63500"/>
                </a:tc>
                <a:tc>
                  <a:txBody>
                    <a:bodyPr/>
                    <a:lstStyle/>
                    <a:p>
                      <a:pPr marL="0" lvl="0" indent="0" algn="just" rtl="0">
                        <a:spcBef>
                          <a:spcPts val="0"/>
                        </a:spcBef>
                        <a:spcAft>
                          <a:spcPts val="0"/>
                        </a:spcAft>
                        <a:buNone/>
                      </a:pPr>
                      <a:r>
                        <a:rPr lang="en-GB" sz="1100"/>
                        <a:t>4</a:t>
                      </a:r>
                      <a:endParaRPr sz="1100"/>
                    </a:p>
                  </a:txBody>
                  <a:tcPr marL="63500" marR="63500" marT="63500" marB="63500"/>
                </a:tc>
                <a:extLst>
                  <a:ext uri="{0D108BD9-81ED-4DB2-BD59-A6C34878D82A}">
                    <a16:rowId xmlns:a16="http://schemas.microsoft.com/office/drawing/2014/main" val="10001"/>
                  </a:ext>
                </a:extLst>
              </a:tr>
              <a:tr h="405975">
                <a:tc>
                  <a:txBody>
                    <a:bodyPr/>
                    <a:lstStyle/>
                    <a:p>
                      <a:pPr marL="0" lvl="0" indent="0" algn="just" rtl="0">
                        <a:spcBef>
                          <a:spcPts val="0"/>
                        </a:spcBef>
                        <a:spcAft>
                          <a:spcPts val="0"/>
                        </a:spcAft>
                        <a:buNone/>
                      </a:pPr>
                      <a:r>
                        <a:rPr lang="en-GB" sz="1100"/>
                        <a:t>2. Safety</a:t>
                      </a:r>
                      <a:endParaRPr sz="1100"/>
                    </a:p>
                  </a:txBody>
                  <a:tcPr marL="63500" marR="63500" marT="63500" marB="63500">
                    <a:solidFill>
                      <a:srgbClr val="EFEFEF"/>
                    </a:solidFill>
                  </a:tcPr>
                </a:tc>
                <a:tc>
                  <a:txBody>
                    <a:bodyPr/>
                    <a:lstStyle/>
                    <a:p>
                      <a:pPr marL="0" lvl="0" indent="0" algn="just" rtl="0">
                        <a:spcBef>
                          <a:spcPts val="0"/>
                        </a:spcBef>
                        <a:spcAft>
                          <a:spcPts val="0"/>
                        </a:spcAft>
                        <a:buNone/>
                      </a:pPr>
                      <a:r>
                        <a:rPr lang="en-GB" sz="1100"/>
                        <a:t>2</a:t>
                      </a:r>
                      <a:endParaRPr sz="1100"/>
                    </a:p>
                  </a:txBody>
                  <a:tcPr marL="63500" marR="63500" marT="63500" marB="63500">
                    <a:solidFill>
                      <a:srgbClr val="EFEFEF"/>
                    </a:solidFill>
                  </a:tcPr>
                </a:tc>
                <a:tc>
                  <a:txBody>
                    <a:bodyPr/>
                    <a:lstStyle/>
                    <a:p>
                      <a:pPr marL="0" lvl="0" indent="0" algn="ctr" rtl="0">
                        <a:spcBef>
                          <a:spcPts val="0"/>
                        </a:spcBef>
                        <a:spcAft>
                          <a:spcPts val="0"/>
                        </a:spcAft>
                        <a:buNone/>
                      </a:pPr>
                      <a:r>
                        <a:rPr lang="en-GB" sz="1100"/>
                        <a:t>-</a:t>
                      </a:r>
                      <a:endParaRPr sz="1100"/>
                    </a:p>
                  </a:txBody>
                  <a:tcPr marL="63500" marR="63500" marT="63500" marB="63500">
                    <a:solidFill>
                      <a:srgbClr val="EFEFEF"/>
                    </a:solidFill>
                  </a:tcPr>
                </a:tc>
                <a:tc>
                  <a:txBody>
                    <a:bodyPr/>
                    <a:lstStyle/>
                    <a:p>
                      <a:pPr marL="0" lvl="0" indent="0" algn="just" rtl="0">
                        <a:spcBef>
                          <a:spcPts val="0"/>
                        </a:spcBef>
                        <a:spcAft>
                          <a:spcPts val="0"/>
                        </a:spcAft>
                        <a:buNone/>
                      </a:pPr>
                      <a:r>
                        <a:rPr lang="en-GB" sz="1100"/>
                        <a:t>2</a:t>
                      </a:r>
                      <a:endParaRPr sz="1100"/>
                    </a:p>
                  </a:txBody>
                  <a:tcPr marL="63500" marR="63500" marT="63500" marB="63500">
                    <a:solidFill>
                      <a:srgbClr val="EFEFEF"/>
                    </a:solidFill>
                  </a:tcPr>
                </a:tc>
                <a:tc>
                  <a:txBody>
                    <a:bodyPr/>
                    <a:lstStyle/>
                    <a:p>
                      <a:pPr marL="0" lvl="0" indent="0" algn="just" rtl="0">
                        <a:spcBef>
                          <a:spcPts val="0"/>
                        </a:spcBef>
                        <a:spcAft>
                          <a:spcPts val="0"/>
                        </a:spcAft>
                        <a:buNone/>
                      </a:pPr>
                      <a:r>
                        <a:rPr lang="en-GB" sz="1100"/>
                        <a:t>2</a:t>
                      </a:r>
                      <a:endParaRPr sz="1100"/>
                    </a:p>
                  </a:txBody>
                  <a:tcPr marL="63500" marR="63500" marT="63500" marB="63500">
                    <a:solidFill>
                      <a:srgbClr val="EFEFEF"/>
                    </a:solidFill>
                  </a:tcPr>
                </a:tc>
                <a:tc>
                  <a:txBody>
                    <a:bodyPr/>
                    <a:lstStyle/>
                    <a:p>
                      <a:pPr marL="0" lvl="0" indent="0" algn="just" rtl="0">
                        <a:spcBef>
                          <a:spcPts val="0"/>
                        </a:spcBef>
                        <a:spcAft>
                          <a:spcPts val="0"/>
                        </a:spcAft>
                        <a:buNone/>
                      </a:pPr>
                      <a:r>
                        <a:rPr lang="en-GB" sz="1100"/>
                        <a:t>6</a:t>
                      </a:r>
                      <a:endParaRPr sz="1100"/>
                    </a:p>
                  </a:txBody>
                  <a:tcPr marL="63500" marR="63500" marT="63500" marB="63500">
                    <a:solidFill>
                      <a:srgbClr val="EFEFEF"/>
                    </a:solidFill>
                  </a:tcPr>
                </a:tc>
                <a:extLst>
                  <a:ext uri="{0D108BD9-81ED-4DB2-BD59-A6C34878D82A}">
                    <a16:rowId xmlns:a16="http://schemas.microsoft.com/office/drawing/2014/main" val="10002"/>
                  </a:ext>
                </a:extLst>
              </a:tr>
              <a:tr h="635025">
                <a:tc>
                  <a:txBody>
                    <a:bodyPr/>
                    <a:lstStyle/>
                    <a:p>
                      <a:pPr marL="0" lvl="0" indent="0" algn="just" rtl="0">
                        <a:spcBef>
                          <a:spcPts val="0"/>
                        </a:spcBef>
                        <a:spcAft>
                          <a:spcPts val="0"/>
                        </a:spcAft>
                        <a:buNone/>
                      </a:pPr>
                      <a:r>
                        <a:rPr lang="en-GB" sz="1100"/>
                        <a:t>3.Temperature Control</a:t>
                      </a:r>
                      <a:endParaRPr sz="1100"/>
                    </a:p>
                  </a:txBody>
                  <a:tcPr marL="63500" marR="63500" marT="63500" marB="63500"/>
                </a:tc>
                <a:tc>
                  <a:txBody>
                    <a:bodyPr/>
                    <a:lstStyle/>
                    <a:p>
                      <a:pPr marL="0" lvl="0" indent="0" algn="just" rtl="0">
                        <a:spcBef>
                          <a:spcPts val="0"/>
                        </a:spcBef>
                        <a:spcAft>
                          <a:spcPts val="0"/>
                        </a:spcAft>
                        <a:buNone/>
                      </a:pPr>
                      <a:r>
                        <a:rPr lang="en-GB" sz="1100"/>
                        <a:t>0</a:t>
                      </a:r>
                      <a:endParaRPr sz="1100"/>
                    </a:p>
                  </a:txBody>
                  <a:tcPr marL="63500" marR="63500" marT="63500" marB="63500"/>
                </a:tc>
                <a:tc>
                  <a:txBody>
                    <a:bodyPr/>
                    <a:lstStyle/>
                    <a:p>
                      <a:pPr marL="0" lvl="0" indent="0" algn="just" rtl="0">
                        <a:spcBef>
                          <a:spcPts val="0"/>
                        </a:spcBef>
                        <a:spcAft>
                          <a:spcPts val="0"/>
                        </a:spcAft>
                        <a:buNone/>
                      </a:pPr>
                      <a:r>
                        <a:rPr lang="en-GB" sz="1100"/>
                        <a:t>0</a:t>
                      </a:r>
                      <a:endParaRPr sz="1100"/>
                    </a:p>
                  </a:txBody>
                  <a:tcPr marL="63500" marR="63500" marT="63500" marB="63500"/>
                </a:tc>
                <a:tc>
                  <a:txBody>
                    <a:bodyPr/>
                    <a:lstStyle/>
                    <a:p>
                      <a:pPr marL="0" lvl="0" indent="0" algn="ctr" rtl="0">
                        <a:spcBef>
                          <a:spcPts val="0"/>
                        </a:spcBef>
                        <a:spcAft>
                          <a:spcPts val="0"/>
                        </a:spcAft>
                        <a:buNone/>
                      </a:pPr>
                      <a:r>
                        <a:rPr lang="en-GB" sz="1100"/>
                        <a:t>-</a:t>
                      </a:r>
                      <a:endParaRPr sz="1100"/>
                    </a:p>
                  </a:txBody>
                  <a:tcPr marL="63500" marR="63500" marT="63500" marB="63500"/>
                </a:tc>
                <a:tc>
                  <a:txBody>
                    <a:bodyPr/>
                    <a:lstStyle/>
                    <a:p>
                      <a:pPr marL="0" lvl="0" indent="0" algn="just" rtl="0">
                        <a:spcBef>
                          <a:spcPts val="0"/>
                        </a:spcBef>
                        <a:spcAft>
                          <a:spcPts val="0"/>
                        </a:spcAft>
                        <a:buNone/>
                      </a:pPr>
                      <a:r>
                        <a:rPr lang="en-GB" sz="1100"/>
                        <a:t>1</a:t>
                      </a:r>
                      <a:endParaRPr sz="1100"/>
                    </a:p>
                  </a:txBody>
                  <a:tcPr marL="63500" marR="63500" marT="63500" marB="63500"/>
                </a:tc>
                <a:tc>
                  <a:txBody>
                    <a:bodyPr/>
                    <a:lstStyle/>
                    <a:p>
                      <a:pPr marL="0" lvl="0" indent="0" algn="just" rtl="0">
                        <a:spcBef>
                          <a:spcPts val="0"/>
                        </a:spcBef>
                        <a:spcAft>
                          <a:spcPts val="0"/>
                        </a:spcAft>
                        <a:buNone/>
                      </a:pPr>
                      <a:r>
                        <a:rPr lang="en-GB" sz="1100"/>
                        <a:t>1</a:t>
                      </a:r>
                      <a:endParaRPr sz="1100"/>
                    </a:p>
                  </a:txBody>
                  <a:tcPr marL="63500" marR="63500" marT="63500" marB="63500"/>
                </a:tc>
                <a:extLst>
                  <a:ext uri="{0D108BD9-81ED-4DB2-BD59-A6C34878D82A}">
                    <a16:rowId xmlns:a16="http://schemas.microsoft.com/office/drawing/2014/main" val="10003"/>
                  </a:ext>
                </a:extLst>
              </a:tr>
              <a:tr h="405975">
                <a:tc>
                  <a:txBody>
                    <a:bodyPr/>
                    <a:lstStyle/>
                    <a:p>
                      <a:pPr marL="0" lvl="0" indent="0" algn="just" rtl="0">
                        <a:spcBef>
                          <a:spcPts val="0"/>
                        </a:spcBef>
                        <a:spcAft>
                          <a:spcPts val="0"/>
                        </a:spcAft>
                        <a:buNone/>
                      </a:pPr>
                      <a:r>
                        <a:rPr lang="en-GB" sz="1100"/>
                        <a:t>4. Size</a:t>
                      </a:r>
                      <a:endParaRPr sz="1100"/>
                    </a:p>
                  </a:txBody>
                  <a:tcPr marL="63500" marR="63500" marT="63500" marB="63500"/>
                </a:tc>
                <a:tc>
                  <a:txBody>
                    <a:bodyPr/>
                    <a:lstStyle/>
                    <a:p>
                      <a:pPr marL="0" lvl="0" indent="0" algn="just" rtl="0">
                        <a:spcBef>
                          <a:spcPts val="0"/>
                        </a:spcBef>
                        <a:spcAft>
                          <a:spcPts val="0"/>
                        </a:spcAft>
                        <a:buNone/>
                      </a:pPr>
                      <a:r>
                        <a:rPr lang="en-GB" sz="1100"/>
                        <a:t>0</a:t>
                      </a:r>
                      <a:endParaRPr sz="1100"/>
                    </a:p>
                  </a:txBody>
                  <a:tcPr marL="63500" marR="63500" marT="63500" marB="63500"/>
                </a:tc>
                <a:tc>
                  <a:txBody>
                    <a:bodyPr/>
                    <a:lstStyle/>
                    <a:p>
                      <a:pPr marL="0" lvl="0" indent="0" algn="just" rtl="0">
                        <a:spcBef>
                          <a:spcPts val="0"/>
                        </a:spcBef>
                        <a:spcAft>
                          <a:spcPts val="0"/>
                        </a:spcAft>
                        <a:buNone/>
                      </a:pPr>
                      <a:r>
                        <a:rPr lang="en-GB" sz="1100"/>
                        <a:t>0</a:t>
                      </a:r>
                      <a:endParaRPr sz="1100"/>
                    </a:p>
                  </a:txBody>
                  <a:tcPr marL="63500" marR="63500" marT="63500" marB="63500"/>
                </a:tc>
                <a:tc>
                  <a:txBody>
                    <a:bodyPr/>
                    <a:lstStyle/>
                    <a:p>
                      <a:pPr marL="0" lvl="0" indent="0" algn="just" rtl="0">
                        <a:spcBef>
                          <a:spcPts val="0"/>
                        </a:spcBef>
                        <a:spcAft>
                          <a:spcPts val="0"/>
                        </a:spcAft>
                        <a:buNone/>
                      </a:pPr>
                      <a:r>
                        <a:rPr lang="en-GB" sz="1100"/>
                        <a:t>1</a:t>
                      </a:r>
                      <a:endParaRPr sz="1100"/>
                    </a:p>
                  </a:txBody>
                  <a:tcPr marL="63500" marR="63500" marT="63500" marB="63500"/>
                </a:tc>
                <a:tc>
                  <a:txBody>
                    <a:bodyPr/>
                    <a:lstStyle/>
                    <a:p>
                      <a:pPr marL="0" lvl="0" indent="0" algn="ctr" rtl="0">
                        <a:spcBef>
                          <a:spcPts val="0"/>
                        </a:spcBef>
                        <a:spcAft>
                          <a:spcPts val="0"/>
                        </a:spcAft>
                        <a:buNone/>
                      </a:pPr>
                      <a:r>
                        <a:rPr lang="en-GB" sz="1100"/>
                        <a:t>-</a:t>
                      </a:r>
                      <a:endParaRPr sz="1100"/>
                    </a:p>
                  </a:txBody>
                  <a:tcPr marL="63500" marR="63500" marT="63500" marB="63500"/>
                </a:tc>
                <a:tc>
                  <a:txBody>
                    <a:bodyPr/>
                    <a:lstStyle/>
                    <a:p>
                      <a:pPr marL="0" lvl="0" indent="0" algn="just" rtl="0">
                        <a:spcBef>
                          <a:spcPts val="0"/>
                        </a:spcBef>
                        <a:spcAft>
                          <a:spcPts val="0"/>
                        </a:spcAft>
                        <a:buNone/>
                      </a:pPr>
                      <a:r>
                        <a:rPr lang="en-GB" sz="1100"/>
                        <a:t>1</a:t>
                      </a:r>
                      <a:endParaRPr sz="1100"/>
                    </a:p>
                  </a:txBody>
                  <a:tcPr marL="63500" marR="63500" marT="63500" marB="63500"/>
                </a:tc>
                <a:extLst>
                  <a:ext uri="{0D108BD9-81ED-4DB2-BD59-A6C34878D82A}">
                    <a16:rowId xmlns:a16="http://schemas.microsoft.com/office/drawing/2014/main" val="10004"/>
                  </a:ext>
                </a:extLst>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Shape 144"/>
        <p:cNvGrpSpPr/>
        <p:nvPr/>
      </p:nvGrpSpPr>
      <p:grpSpPr>
        <a:xfrm>
          <a:off x="0" y="0"/>
          <a:ext cx="0" cy="0"/>
          <a:chOff x="0" y="0"/>
          <a:chExt cx="0" cy="0"/>
        </a:xfrm>
      </p:grpSpPr>
      <p:pic>
        <p:nvPicPr>
          <p:cNvPr id="145" name="Shape 145"/>
          <p:cNvPicPr preferRelativeResize="0"/>
          <p:nvPr/>
        </p:nvPicPr>
        <p:blipFill>
          <a:blip r:embed="rId3">
            <a:alphaModFix/>
          </a:blip>
          <a:stretch>
            <a:fillRect/>
          </a:stretch>
        </p:blipFill>
        <p:spPr>
          <a:xfrm>
            <a:off x="2389802" y="334613"/>
            <a:ext cx="5371350" cy="4474275"/>
          </a:xfrm>
          <a:prstGeom prst="rect">
            <a:avLst/>
          </a:prstGeom>
          <a:noFill/>
          <a:ln>
            <a:noFill/>
          </a:ln>
        </p:spPr>
      </p:pic>
      <p:sp>
        <p:nvSpPr>
          <p:cNvPr id="146" name="Shape 146"/>
          <p:cNvSpPr txBox="1"/>
          <p:nvPr/>
        </p:nvSpPr>
        <p:spPr>
          <a:xfrm>
            <a:off x="1207700" y="1483400"/>
            <a:ext cx="6906300" cy="3163800"/>
          </a:xfrm>
          <a:prstGeom prst="rect">
            <a:avLst/>
          </a:prstGeom>
          <a:noFill/>
          <a:ln>
            <a:noFill/>
          </a:ln>
        </p:spPr>
        <p:txBody>
          <a:bodyPr spcFirstLastPara="1" wrap="square" lIns="91425" tIns="91425" rIns="91425" bIns="91425" anchor="t" anchorCtr="0">
            <a:noAutofit/>
          </a:bodyPr>
          <a:lstStyle/>
          <a:p>
            <a:pPr marL="0" lvl="0" indent="0" rtl="0">
              <a:lnSpc>
                <a:spcPct val="150000"/>
              </a:lnSpc>
              <a:spcBef>
                <a:spcPts val="0"/>
              </a:spcBef>
              <a:spcAft>
                <a:spcPts val="0"/>
              </a:spcAft>
              <a:buNone/>
            </a:pP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Shape 150"/>
        <p:cNvGrpSpPr/>
        <p:nvPr/>
      </p:nvGrpSpPr>
      <p:grpSpPr>
        <a:xfrm>
          <a:off x="0" y="0"/>
          <a:ext cx="0" cy="0"/>
          <a:chOff x="0" y="0"/>
          <a:chExt cx="0" cy="0"/>
        </a:xfrm>
      </p:grpSpPr>
      <p:sp>
        <p:nvSpPr>
          <p:cNvPr id="151" name="Shape 151"/>
          <p:cNvSpPr/>
          <p:nvPr/>
        </p:nvSpPr>
        <p:spPr>
          <a:xfrm>
            <a:off x="4275750" y="3787250"/>
            <a:ext cx="1809900" cy="811200"/>
          </a:xfrm>
          <a:prstGeom prst="rect">
            <a:avLst/>
          </a:prstGeom>
          <a:solidFill>
            <a:srgbClr val="D0E0E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2" name="Shape 152"/>
          <p:cNvSpPr/>
          <p:nvPr/>
        </p:nvSpPr>
        <p:spPr>
          <a:xfrm>
            <a:off x="4284600" y="3198650"/>
            <a:ext cx="1809900" cy="588600"/>
          </a:xfrm>
          <a:prstGeom prst="rect">
            <a:avLst/>
          </a:prstGeom>
          <a:solidFill>
            <a:srgbClr val="D0E0E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3" name="Shape 153"/>
          <p:cNvSpPr/>
          <p:nvPr/>
        </p:nvSpPr>
        <p:spPr>
          <a:xfrm>
            <a:off x="2487825" y="2586550"/>
            <a:ext cx="1788000" cy="607500"/>
          </a:xfrm>
          <a:prstGeom prst="rect">
            <a:avLst/>
          </a:prstGeom>
          <a:solidFill>
            <a:srgbClr val="D0E0E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4" name="Shape 154"/>
          <p:cNvSpPr/>
          <p:nvPr/>
        </p:nvSpPr>
        <p:spPr>
          <a:xfrm>
            <a:off x="6085575" y="2190875"/>
            <a:ext cx="1809900" cy="392400"/>
          </a:xfrm>
          <a:prstGeom prst="rect">
            <a:avLst/>
          </a:prstGeom>
          <a:solidFill>
            <a:srgbClr val="D0E0E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5" name="Shape 155"/>
          <p:cNvSpPr/>
          <p:nvPr/>
        </p:nvSpPr>
        <p:spPr>
          <a:xfrm>
            <a:off x="4275825" y="1798475"/>
            <a:ext cx="3619500" cy="392400"/>
          </a:xfrm>
          <a:prstGeom prst="rect">
            <a:avLst/>
          </a:prstGeom>
          <a:solidFill>
            <a:srgbClr val="D0E0E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6" name="Shape 156"/>
          <p:cNvSpPr txBox="1"/>
          <p:nvPr/>
        </p:nvSpPr>
        <p:spPr>
          <a:xfrm>
            <a:off x="760600" y="524300"/>
            <a:ext cx="5206800" cy="6075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GB" sz="3000"/>
              <a:t>Morphological Analysis </a:t>
            </a:r>
            <a:endParaRPr sz="3000"/>
          </a:p>
        </p:txBody>
      </p:sp>
      <p:graphicFrame>
        <p:nvGraphicFramePr>
          <p:cNvPr id="157" name="Shape 157"/>
          <p:cNvGraphicFramePr/>
          <p:nvPr/>
        </p:nvGraphicFramePr>
        <p:xfrm>
          <a:off x="636575" y="1396225"/>
          <a:ext cx="7258900" cy="3231905"/>
        </p:xfrm>
        <a:graphic>
          <a:graphicData uri="http://schemas.openxmlformats.org/drawingml/2006/table">
            <a:tbl>
              <a:tblPr>
                <a:noFill/>
                <a:tableStyleId>{AD053415-1F77-46DA-9FB3-8BEB02E0AA42}</a:tableStyleId>
              </a:tblPr>
              <a:tblGrid>
                <a:gridCol w="1831500">
                  <a:extLst>
                    <a:ext uri="{9D8B030D-6E8A-4147-A177-3AD203B41FA5}">
                      <a16:colId xmlns:a16="http://schemas.microsoft.com/office/drawing/2014/main" val="20000"/>
                    </a:ext>
                  </a:extLst>
                </a:gridCol>
                <a:gridCol w="1807750">
                  <a:extLst>
                    <a:ext uri="{9D8B030D-6E8A-4147-A177-3AD203B41FA5}">
                      <a16:colId xmlns:a16="http://schemas.microsoft.com/office/drawing/2014/main" val="20001"/>
                    </a:ext>
                  </a:extLst>
                </a:gridCol>
                <a:gridCol w="1818675">
                  <a:extLst>
                    <a:ext uri="{9D8B030D-6E8A-4147-A177-3AD203B41FA5}">
                      <a16:colId xmlns:a16="http://schemas.microsoft.com/office/drawing/2014/main" val="20002"/>
                    </a:ext>
                  </a:extLst>
                </a:gridCol>
                <a:gridCol w="1800975">
                  <a:extLst>
                    <a:ext uri="{9D8B030D-6E8A-4147-A177-3AD203B41FA5}">
                      <a16:colId xmlns:a16="http://schemas.microsoft.com/office/drawing/2014/main" val="20003"/>
                    </a:ext>
                  </a:extLst>
                </a:gridCol>
              </a:tblGrid>
              <a:tr h="381000">
                <a:tc>
                  <a:txBody>
                    <a:bodyPr/>
                    <a:lstStyle/>
                    <a:p>
                      <a:pPr marL="0" lvl="0" indent="0" algn="ctr" rtl="0">
                        <a:spcBef>
                          <a:spcPts val="0"/>
                        </a:spcBef>
                        <a:spcAft>
                          <a:spcPts val="0"/>
                        </a:spcAft>
                        <a:buNone/>
                      </a:pPr>
                      <a:r>
                        <a:rPr lang="en-GB" b="1">
                          <a:solidFill>
                            <a:srgbClr val="FFFFFF"/>
                          </a:solidFill>
                          <a:latin typeface="Roboto"/>
                          <a:ea typeface="Roboto"/>
                          <a:cs typeface="Roboto"/>
                          <a:sym typeface="Roboto"/>
                        </a:rPr>
                        <a:t>Feature</a:t>
                      </a:r>
                      <a:endParaRPr b="1">
                        <a:solidFill>
                          <a:srgbClr val="FFFFFF"/>
                        </a:solidFill>
                        <a:latin typeface="Roboto"/>
                        <a:ea typeface="Roboto"/>
                        <a:cs typeface="Roboto"/>
                        <a:sym typeface="Roboto"/>
                      </a:endParaRPr>
                    </a:p>
                  </a:txBody>
                  <a:tcPr marL="91425" marR="91425" marT="91425" marB="91425">
                    <a:lnL w="2857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solidFill>
                      <a:srgbClr val="666666"/>
                    </a:solidFill>
                  </a:tcPr>
                </a:tc>
                <a:tc gridSpan="3">
                  <a:txBody>
                    <a:bodyPr/>
                    <a:lstStyle/>
                    <a:p>
                      <a:pPr marL="0" lvl="0" indent="0" algn="ctr" rtl="0">
                        <a:spcBef>
                          <a:spcPts val="0"/>
                        </a:spcBef>
                        <a:spcAft>
                          <a:spcPts val="0"/>
                        </a:spcAft>
                        <a:buNone/>
                      </a:pPr>
                      <a:r>
                        <a:rPr lang="en-GB" b="1">
                          <a:solidFill>
                            <a:srgbClr val="FFFFFF"/>
                          </a:solidFill>
                          <a:latin typeface="Roboto"/>
                          <a:ea typeface="Roboto"/>
                          <a:cs typeface="Roboto"/>
                          <a:sym typeface="Roboto"/>
                        </a:rPr>
                        <a:t>Solution </a:t>
                      </a:r>
                      <a:endParaRPr b="1">
                        <a:solidFill>
                          <a:srgbClr val="FFFFFF"/>
                        </a:solidFill>
                        <a:latin typeface="Roboto"/>
                        <a:ea typeface="Roboto"/>
                        <a:cs typeface="Roboto"/>
                        <a:sym typeface="Roboto"/>
                      </a:endParaRPr>
                    </a:p>
                  </a:txBody>
                  <a:tcPr marL="91425" marR="91425" marT="91425" marB="91425">
                    <a:lnL w="2857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solidFill>
                      <a:srgbClr val="666666"/>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81000">
                <a:tc>
                  <a:txBody>
                    <a:bodyPr/>
                    <a:lstStyle/>
                    <a:p>
                      <a:pPr marL="0" lvl="0" indent="0" algn="ctr">
                        <a:spcBef>
                          <a:spcPts val="0"/>
                        </a:spcBef>
                        <a:spcAft>
                          <a:spcPts val="0"/>
                        </a:spcAft>
                        <a:buNone/>
                      </a:pPr>
                      <a:r>
                        <a:rPr lang="en-GB">
                          <a:solidFill>
                            <a:srgbClr val="FFFFFF"/>
                          </a:solidFill>
                          <a:latin typeface="Roboto"/>
                          <a:ea typeface="Roboto"/>
                          <a:cs typeface="Roboto"/>
                          <a:sym typeface="Roboto"/>
                        </a:rPr>
                        <a:t>Roof</a:t>
                      </a:r>
                      <a:endParaRPr>
                        <a:solidFill>
                          <a:srgbClr val="FFFFFF"/>
                        </a:solidFill>
                        <a:latin typeface="Roboto"/>
                        <a:ea typeface="Roboto"/>
                        <a:cs typeface="Roboto"/>
                        <a:sym typeface="Roboto"/>
                      </a:endParaRPr>
                    </a:p>
                  </a:txBody>
                  <a:tcPr marL="91425" marR="91425" marT="91425" marB="91425">
                    <a:lnL w="2857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solidFill>
                      <a:srgbClr val="666666"/>
                    </a:solidFill>
                  </a:tcPr>
                </a:tc>
                <a:tc>
                  <a:txBody>
                    <a:bodyPr/>
                    <a:lstStyle/>
                    <a:p>
                      <a:pPr marL="0" lvl="0" indent="0">
                        <a:spcBef>
                          <a:spcPts val="0"/>
                        </a:spcBef>
                        <a:spcAft>
                          <a:spcPts val="0"/>
                        </a:spcAft>
                        <a:buNone/>
                      </a:pPr>
                      <a:r>
                        <a:rPr lang="en-GB">
                          <a:latin typeface="Roboto"/>
                          <a:ea typeface="Roboto"/>
                          <a:cs typeface="Roboto"/>
                          <a:sym typeface="Roboto"/>
                        </a:rPr>
                        <a:t>Wooden Trusses</a:t>
                      </a:r>
                      <a:endParaRPr>
                        <a:latin typeface="Roboto"/>
                        <a:ea typeface="Roboto"/>
                        <a:cs typeface="Roboto"/>
                        <a:sym typeface="Roboto"/>
                      </a:endParaRPr>
                    </a:p>
                  </a:txBody>
                  <a:tcPr marL="91425" marR="91425" marT="91425" marB="91425">
                    <a:lnL w="28575" cap="flat" cmpd="sng">
                      <a:solidFill>
                        <a:srgbClr val="000000"/>
                      </a:solidFill>
                      <a:prstDash val="solid"/>
                      <a:round/>
                      <a:headEnd type="none" w="sm" len="sm"/>
                      <a:tailEnd type="none" w="sm" len="sm"/>
                    </a:lnL>
                    <a:lnT w="28575" cap="flat" cmpd="sng">
                      <a:solidFill>
                        <a:srgbClr val="000000"/>
                      </a:solidFill>
                      <a:prstDash val="solid"/>
                      <a:round/>
                      <a:headEnd type="none" w="sm" len="sm"/>
                      <a:tailEnd type="none" w="sm" len="sm"/>
                    </a:lnT>
                  </a:tcPr>
                </a:tc>
                <a:tc>
                  <a:txBody>
                    <a:bodyPr/>
                    <a:lstStyle/>
                    <a:p>
                      <a:pPr marL="0" lvl="0" indent="0">
                        <a:spcBef>
                          <a:spcPts val="0"/>
                        </a:spcBef>
                        <a:spcAft>
                          <a:spcPts val="0"/>
                        </a:spcAft>
                        <a:buNone/>
                      </a:pPr>
                      <a:r>
                        <a:rPr lang="en-GB">
                          <a:latin typeface="Roboto"/>
                          <a:ea typeface="Roboto"/>
                          <a:cs typeface="Roboto"/>
                          <a:sym typeface="Roboto"/>
                        </a:rPr>
                        <a:t>Thatched Straw</a:t>
                      </a:r>
                      <a:endParaRPr>
                        <a:latin typeface="Roboto"/>
                        <a:ea typeface="Roboto"/>
                        <a:cs typeface="Roboto"/>
                        <a:sym typeface="Roboto"/>
                      </a:endParaRPr>
                    </a:p>
                  </a:txBody>
                  <a:tcPr marL="91425" marR="91425" marT="91425" marB="91425">
                    <a:lnT w="28575" cap="flat" cmpd="sng">
                      <a:solidFill>
                        <a:srgbClr val="000000"/>
                      </a:solidFill>
                      <a:prstDash val="solid"/>
                      <a:round/>
                      <a:headEnd type="none" w="sm" len="sm"/>
                      <a:tailEnd type="none" w="sm" len="sm"/>
                    </a:lnT>
                  </a:tcPr>
                </a:tc>
                <a:tc>
                  <a:txBody>
                    <a:bodyPr/>
                    <a:lstStyle/>
                    <a:p>
                      <a:pPr marL="0" lvl="0" indent="0">
                        <a:spcBef>
                          <a:spcPts val="0"/>
                        </a:spcBef>
                        <a:spcAft>
                          <a:spcPts val="0"/>
                        </a:spcAft>
                        <a:buNone/>
                      </a:pPr>
                      <a:r>
                        <a:rPr lang="en-GB">
                          <a:latin typeface="Roboto"/>
                          <a:ea typeface="Roboto"/>
                          <a:cs typeface="Roboto"/>
                          <a:sym typeface="Roboto"/>
                        </a:rPr>
                        <a:t>Bamboo Trusses</a:t>
                      </a:r>
                      <a:endParaRPr>
                        <a:latin typeface="Roboto"/>
                        <a:ea typeface="Roboto"/>
                        <a:cs typeface="Roboto"/>
                        <a:sym typeface="Roboto"/>
                      </a:endParaRPr>
                    </a:p>
                  </a:txBody>
                  <a:tcPr marL="91425" marR="91425" marT="91425" marB="91425">
                    <a:lnT w="28575" cap="flat" cmpd="sng">
                      <a:solidFill>
                        <a:srgbClr val="000000"/>
                      </a:solidFill>
                      <a:prstDash val="solid"/>
                      <a:round/>
                      <a:headEnd type="none" w="sm" len="sm"/>
                      <a:tailEnd type="none" w="sm" len="sm"/>
                    </a:lnT>
                  </a:tcPr>
                </a:tc>
                <a:extLst>
                  <a:ext uri="{0D108BD9-81ED-4DB2-BD59-A6C34878D82A}">
                    <a16:rowId xmlns:a16="http://schemas.microsoft.com/office/drawing/2014/main" val="10001"/>
                  </a:ext>
                </a:extLst>
              </a:tr>
              <a:tr h="381000">
                <a:tc>
                  <a:txBody>
                    <a:bodyPr/>
                    <a:lstStyle/>
                    <a:p>
                      <a:pPr marL="0" lvl="0" indent="0" algn="ctr">
                        <a:spcBef>
                          <a:spcPts val="0"/>
                        </a:spcBef>
                        <a:spcAft>
                          <a:spcPts val="0"/>
                        </a:spcAft>
                        <a:buNone/>
                      </a:pPr>
                      <a:r>
                        <a:rPr lang="en-GB">
                          <a:solidFill>
                            <a:srgbClr val="FFFFFF"/>
                          </a:solidFill>
                          <a:latin typeface="Roboto"/>
                          <a:ea typeface="Roboto"/>
                          <a:cs typeface="Roboto"/>
                          <a:sym typeface="Roboto"/>
                        </a:rPr>
                        <a:t>Roof Shape</a:t>
                      </a:r>
                      <a:endParaRPr>
                        <a:solidFill>
                          <a:srgbClr val="FFFFFF"/>
                        </a:solidFill>
                        <a:latin typeface="Roboto"/>
                        <a:ea typeface="Roboto"/>
                        <a:cs typeface="Roboto"/>
                        <a:sym typeface="Roboto"/>
                      </a:endParaRPr>
                    </a:p>
                  </a:txBody>
                  <a:tcPr marL="91425" marR="91425" marT="91425" marB="91425">
                    <a:lnL w="2857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solidFill>
                      <a:srgbClr val="666666"/>
                    </a:solidFill>
                  </a:tcPr>
                </a:tc>
                <a:tc>
                  <a:txBody>
                    <a:bodyPr/>
                    <a:lstStyle/>
                    <a:p>
                      <a:pPr marL="0" lvl="0" indent="0">
                        <a:spcBef>
                          <a:spcPts val="0"/>
                        </a:spcBef>
                        <a:spcAft>
                          <a:spcPts val="0"/>
                        </a:spcAft>
                        <a:buNone/>
                      </a:pPr>
                      <a:r>
                        <a:rPr lang="en-GB">
                          <a:latin typeface="Roboto"/>
                          <a:ea typeface="Roboto"/>
                          <a:cs typeface="Roboto"/>
                          <a:sym typeface="Roboto"/>
                        </a:rPr>
                        <a:t>Flat </a:t>
                      </a:r>
                      <a:endParaRPr>
                        <a:latin typeface="Roboto"/>
                        <a:ea typeface="Roboto"/>
                        <a:cs typeface="Roboto"/>
                        <a:sym typeface="Roboto"/>
                      </a:endParaRPr>
                    </a:p>
                  </a:txBody>
                  <a:tcPr marL="91425" marR="91425" marT="91425" marB="91425">
                    <a:lnL w="28575" cap="flat" cmpd="sng">
                      <a:solidFill>
                        <a:srgbClr val="000000"/>
                      </a:solidFill>
                      <a:prstDash val="solid"/>
                      <a:round/>
                      <a:headEnd type="none" w="sm" len="sm"/>
                      <a:tailEnd type="none" w="sm" len="sm"/>
                    </a:lnL>
                  </a:tcPr>
                </a:tc>
                <a:tc>
                  <a:txBody>
                    <a:bodyPr/>
                    <a:lstStyle/>
                    <a:p>
                      <a:pPr marL="0" lvl="0" indent="0">
                        <a:spcBef>
                          <a:spcPts val="0"/>
                        </a:spcBef>
                        <a:spcAft>
                          <a:spcPts val="0"/>
                        </a:spcAft>
                        <a:buNone/>
                      </a:pPr>
                      <a:r>
                        <a:rPr lang="en-GB">
                          <a:latin typeface="Roboto"/>
                          <a:ea typeface="Roboto"/>
                          <a:cs typeface="Roboto"/>
                          <a:sym typeface="Roboto"/>
                        </a:rPr>
                        <a:t>Dome </a:t>
                      </a:r>
                      <a:endParaRPr>
                        <a:latin typeface="Roboto"/>
                        <a:ea typeface="Roboto"/>
                        <a:cs typeface="Roboto"/>
                        <a:sym typeface="Roboto"/>
                      </a:endParaRPr>
                    </a:p>
                  </a:txBody>
                  <a:tcPr marL="91425" marR="91425" marT="91425" marB="91425"/>
                </a:tc>
                <a:tc>
                  <a:txBody>
                    <a:bodyPr/>
                    <a:lstStyle/>
                    <a:p>
                      <a:pPr marL="0" lvl="0" indent="0">
                        <a:spcBef>
                          <a:spcPts val="0"/>
                        </a:spcBef>
                        <a:spcAft>
                          <a:spcPts val="0"/>
                        </a:spcAft>
                        <a:buNone/>
                      </a:pPr>
                      <a:r>
                        <a:rPr lang="en-GB">
                          <a:latin typeface="Roboto"/>
                          <a:ea typeface="Roboto"/>
                          <a:cs typeface="Roboto"/>
                          <a:sym typeface="Roboto"/>
                        </a:rPr>
                        <a:t>Triangular</a:t>
                      </a:r>
                      <a:endParaRPr>
                        <a:latin typeface="Roboto"/>
                        <a:ea typeface="Roboto"/>
                        <a:cs typeface="Roboto"/>
                        <a:sym typeface="Roboto"/>
                      </a:endParaRPr>
                    </a:p>
                  </a:txBody>
                  <a:tcPr marL="91425" marR="91425" marT="91425" marB="91425"/>
                </a:tc>
                <a:extLst>
                  <a:ext uri="{0D108BD9-81ED-4DB2-BD59-A6C34878D82A}">
                    <a16:rowId xmlns:a16="http://schemas.microsoft.com/office/drawing/2014/main" val="10002"/>
                  </a:ext>
                </a:extLst>
              </a:tr>
              <a:tr h="610775">
                <a:tc>
                  <a:txBody>
                    <a:bodyPr/>
                    <a:lstStyle/>
                    <a:p>
                      <a:pPr marL="0" lvl="0" indent="0" algn="ctr">
                        <a:spcBef>
                          <a:spcPts val="0"/>
                        </a:spcBef>
                        <a:spcAft>
                          <a:spcPts val="0"/>
                        </a:spcAft>
                        <a:buNone/>
                      </a:pPr>
                      <a:r>
                        <a:rPr lang="en-GB">
                          <a:solidFill>
                            <a:srgbClr val="FFFFFF"/>
                          </a:solidFill>
                          <a:latin typeface="Roboto"/>
                          <a:ea typeface="Roboto"/>
                          <a:cs typeface="Roboto"/>
                          <a:sym typeface="Roboto"/>
                        </a:rPr>
                        <a:t>Body of House</a:t>
                      </a:r>
                      <a:endParaRPr>
                        <a:solidFill>
                          <a:srgbClr val="FFFFFF"/>
                        </a:solidFill>
                        <a:latin typeface="Roboto"/>
                        <a:ea typeface="Roboto"/>
                        <a:cs typeface="Roboto"/>
                        <a:sym typeface="Roboto"/>
                      </a:endParaRPr>
                    </a:p>
                  </a:txBody>
                  <a:tcPr marL="91425" marR="91425" marT="91425" marB="91425">
                    <a:lnL w="2857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solidFill>
                      <a:srgbClr val="666666"/>
                    </a:solidFill>
                  </a:tcPr>
                </a:tc>
                <a:tc>
                  <a:txBody>
                    <a:bodyPr/>
                    <a:lstStyle/>
                    <a:p>
                      <a:pPr marL="0" lvl="0" indent="0">
                        <a:spcBef>
                          <a:spcPts val="0"/>
                        </a:spcBef>
                        <a:spcAft>
                          <a:spcPts val="0"/>
                        </a:spcAft>
                        <a:buNone/>
                      </a:pPr>
                      <a:r>
                        <a:rPr lang="en-GB">
                          <a:latin typeface="Roboto"/>
                          <a:ea typeface="Roboto"/>
                          <a:cs typeface="Roboto"/>
                          <a:sym typeface="Roboto"/>
                        </a:rPr>
                        <a:t>Bricks (CSEB)</a:t>
                      </a:r>
                      <a:endParaRPr>
                        <a:latin typeface="Roboto"/>
                        <a:ea typeface="Roboto"/>
                        <a:cs typeface="Roboto"/>
                        <a:sym typeface="Roboto"/>
                      </a:endParaRPr>
                    </a:p>
                  </a:txBody>
                  <a:tcPr marL="91425" marR="91425" marT="91425" marB="91425">
                    <a:lnL w="28575" cap="flat" cmpd="sng">
                      <a:solidFill>
                        <a:srgbClr val="000000"/>
                      </a:solidFill>
                      <a:prstDash val="solid"/>
                      <a:round/>
                      <a:headEnd type="none" w="sm" len="sm"/>
                      <a:tailEnd type="none" w="sm" len="sm"/>
                    </a:lnL>
                  </a:tcPr>
                </a:tc>
                <a:tc>
                  <a:txBody>
                    <a:bodyPr/>
                    <a:lstStyle/>
                    <a:p>
                      <a:pPr marL="0" lvl="0" indent="0">
                        <a:spcBef>
                          <a:spcPts val="0"/>
                        </a:spcBef>
                        <a:spcAft>
                          <a:spcPts val="0"/>
                        </a:spcAft>
                        <a:buNone/>
                      </a:pPr>
                      <a:r>
                        <a:rPr lang="en-GB">
                          <a:latin typeface="Roboto"/>
                          <a:ea typeface="Roboto"/>
                          <a:cs typeface="Roboto"/>
                          <a:sym typeface="Roboto"/>
                        </a:rPr>
                        <a:t>Bamboo</a:t>
                      </a:r>
                      <a:endParaRPr>
                        <a:latin typeface="Roboto"/>
                        <a:ea typeface="Roboto"/>
                        <a:cs typeface="Roboto"/>
                        <a:sym typeface="Roboto"/>
                      </a:endParaRPr>
                    </a:p>
                  </a:txBody>
                  <a:tcPr marL="91425" marR="91425" marT="91425" marB="91425"/>
                </a:tc>
                <a:tc>
                  <a:txBody>
                    <a:bodyPr/>
                    <a:lstStyle/>
                    <a:p>
                      <a:pPr marL="0" lvl="0" indent="0">
                        <a:spcBef>
                          <a:spcPts val="0"/>
                        </a:spcBef>
                        <a:spcAft>
                          <a:spcPts val="0"/>
                        </a:spcAft>
                        <a:buNone/>
                      </a:pPr>
                      <a:r>
                        <a:rPr lang="en-GB">
                          <a:latin typeface="Roboto"/>
                          <a:ea typeface="Roboto"/>
                          <a:cs typeface="Roboto"/>
                          <a:sym typeface="Roboto"/>
                        </a:rPr>
                        <a:t>Reinforced Concrete</a:t>
                      </a:r>
                      <a:endParaRPr>
                        <a:latin typeface="Roboto"/>
                        <a:ea typeface="Roboto"/>
                        <a:cs typeface="Roboto"/>
                        <a:sym typeface="Roboto"/>
                      </a:endParaRPr>
                    </a:p>
                  </a:txBody>
                  <a:tcPr marL="91425" marR="91425" marT="91425" marB="91425"/>
                </a:tc>
                <a:extLst>
                  <a:ext uri="{0D108BD9-81ED-4DB2-BD59-A6C34878D82A}">
                    <a16:rowId xmlns:a16="http://schemas.microsoft.com/office/drawing/2014/main" val="10003"/>
                  </a:ext>
                </a:extLst>
              </a:tr>
              <a:tr h="593200">
                <a:tc>
                  <a:txBody>
                    <a:bodyPr/>
                    <a:lstStyle/>
                    <a:p>
                      <a:pPr marL="0" lvl="0" indent="0" algn="ctr">
                        <a:spcBef>
                          <a:spcPts val="0"/>
                        </a:spcBef>
                        <a:spcAft>
                          <a:spcPts val="0"/>
                        </a:spcAft>
                        <a:buNone/>
                      </a:pPr>
                      <a:r>
                        <a:rPr lang="en-GB">
                          <a:solidFill>
                            <a:srgbClr val="FFFFFF"/>
                          </a:solidFill>
                          <a:latin typeface="Roboto"/>
                          <a:ea typeface="Roboto"/>
                          <a:cs typeface="Roboto"/>
                          <a:sym typeface="Roboto"/>
                        </a:rPr>
                        <a:t>Foundation</a:t>
                      </a:r>
                      <a:endParaRPr>
                        <a:solidFill>
                          <a:srgbClr val="FFFFFF"/>
                        </a:solidFill>
                        <a:latin typeface="Roboto"/>
                        <a:ea typeface="Roboto"/>
                        <a:cs typeface="Roboto"/>
                        <a:sym typeface="Roboto"/>
                      </a:endParaRPr>
                    </a:p>
                  </a:txBody>
                  <a:tcPr marL="91425" marR="91425" marT="91425" marB="91425">
                    <a:lnL w="2857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solidFill>
                      <a:srgbClr val="666666"/>
                    </a:solidFill>
                  </a:tcPr>
                </a:tc>
                <a:tc>
                  <a:txBody>
                    <a:bodyPr/>
                    <a:lstStyle/>
                    <a:p>
                      <a:pPr marL="0" lvl="0" indent="0">
                        <a:spcBef>
                          <a:spcPts val="0"/>
                        </a:spcBef>
                        <a:spcAft>
                          <a:spcPts val="0"/>
                        </a:spcAft>
                        <a:buNone/>
                      </a:pPr>
                      <a:r>
                        <a:rPr lang="en-GB">
                          <a:latin typeface="Roboto"/>
                          <a:ea typeface="Roboto"/>
                          <a:cs typeface="Roboto"/>
                          <a:sym typeface="Roboto"/>
                        </a:rPr>
                        <a:t>Base Isolators</a:t>
                      </a:r>
                      <a:endParaRPr>
                        <a:latin typeface="Roboto"/>
                        <a:ea typeface="Roboto"/>
                        <a:cs typeface="Roboto"/>
                        <a:sym typeface="Roboto"/>
                      </a:endParaRPr>
                    </a:p>
                  </a:txBody>
                  <a:tcPr marL="91425" marR="91425" marT="91425" marB="91425">
                    <a:lnL w="28575" cap="flat" cmpd="sng">
                      <a:solidFill>
                        <a:srgbClr val="000000"/>
                      </a:solidFill>
                      <a:prstDash val="solid"/>
                      <a:round/>
                      <a:headEnd type="none" w="sm" len="sm"/>
                      <a:tailEnd type="none" w="sm" len="sm"/>
                    </a:lnL>
                  </a:tcPr>
                </a:tc>
                <a:tc>
                  <a:txBody>
                    <a:bodyPr/>
                    <a:lstStyle/>
                    <a:p>
                      <a:pPr marL="0" lvl="0" indent="0">
                        <a:spcBef>
                          <a:spcPts val="0"/>
                        </a:spcBef>
                        <a:spcAft>
                          <a:spcPts val="0"/>
                        </a:spcAft>
                        <a:buNone/>
                      </a:pPr>
                      <a:r>
                        <a:rPr lang="en-GB">
                          <a:latin typeface="Roboto"/>
                          <a:ea typeface="Roboto"/>
                          <a:cs typeface="Roboto"/>
                          <a:sym typeface="Roboto"/>
                        </a:rPr>
                        <a:t>Rubble from Old houses</a:t>
                      </a:r>
                      <a:endParaRPr>
                        <a:latin typeface="Roboto"/>
                        <a:ea typeface="Roboto"/>
                        <a:cs typeface="Roboto"/>
                        <a:sym typeface="Roboto"/>
                      </a:endParaRPr>
                    </a:p>
                  </a:txBody>
                  <a:tcPr marL="91425" marR="91425" marT="91425" marB="91425"/>
                </a:tc>
                <a:tc>
                  <a:txBody>
                    <a:bodyPr/>
                    <a:lstStyle/>
                    <a:p>
                      <a:pPr marL="0" lvl="0" indent="0">
                        <a:spcBef>
                          <a:spcPts val="0"/>
                        </a:spcBef>
                        <a:spcAft>
                          <a:spcPts val="0"/>
                        </a:spcAft>
                        <a:buNone/>
                      </a:pPr>
                      <a:r>
                        <a:rPr lang="en-GB">
                          <a:latin typeface="Roboto"/>
                          <a:ea typeface="Roboto"/>
                          <a:cs typeface="Roboto"/>
                          <a:sym typeface="Roboto"/>
                        </a:rPr>
                        <a:t>Concrete base</a:t>
                      </a:r>
                      <a:endParaRPr>
                        <a:latin typeface="Roboto"/>
                        <a:ea typeface="Roboto"/>
                        <a:cs typeface="Roboto"/>
                        <a:sym typeface="Roboto"/>
                      </a:endParaRPr>
                    </a:p>
                  </a:txBody>
                  <a:tcPr marL="91425" marR="91425" marT="91425" marB="91425"/>
                </a:tc>
                <a:extLst>
                  <a:ext uri="{0D108BD9-81ED-4DB2-BD59-A6C34878D82A}">
                    <a16:rowId xmlns:a16="http://schemas.microsoft.com/office/drawing/2014/main" val="10004"/>
                  </a:ext>
                </a:extLst>
              </a:tr>
              <a:tr h="268525">
                <a:tc>
                  <a:txBody>
                    <a:bodyPr/>
                    <a:lstStyle/>
                    <a:p>
                      <a:pPr marL="0" lvl="0" indent="0" algn="ctr">
                        <a:spcBef>
                          <a:spcPts val="0"/>
                        </a:spcBef>
                        <a:spcAft>
                          <a:spcPts val="0"/>
                        </a:spcAft>
                        <a:buNone/>
                      </a:pPr>
                      <a:r>
                        <a:rPr lang="en-GB">
                          <a:solidFill>
                            <a:srgbClr val="FFFFFF"/>
                          </a:solidFill>
                          <a:latin typeface="Roboto"/>
                          <a:ea typeface="Roboto"/>
                          <a:cs typeface="Roboto"/>
                          <a:sym typeface="Roboto"/>
                        </a:rPr>
                        <a:t>Temperature Control</a:t>
                      </a:r>
                      <a:endParaRPr>
                        <a:solidFill>
                          <a:srgbClr val="FFFFFF"/>
                        </a:solidFill>
                        <a:latin typeface="Roboto"/>
                        <a:ea typeface="Roboto"/>
                        <a:cs typeface="Roboto"/>
                        <a:sym typeface="Roboto"/>
                      </a:endParaRPr>
                    </a:p>
                  </a:txBody>
                  <a:tcPr marL="91425" marR="91425" marT="91425" marB="91425">
                    <a:lnL w="2857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solidFill>
                      <a:srgbClr val="666666"/>
                    </a:solidFill>
                  </a:tcPr>
                </a:tc>
                <a:tc>
                  <a:txBody>
                    <a:bodyPr/>
                    <a:lstStyle/>
                    <a:p>
                      <a:pPr marL="0" lvl="0" indent="0">
                        <a:spcBef>
                          <a:spcPts val="0"/>
                        </a:spcBef>
                        <a:spcAft>
                          <a:spcPts val="0"/>
                        </a:spcAft>
                        <a:buNone/>
                      </a:pPr>
                      <a:r>
                        <a:rPr lang="en-GB">
                          <a:latin typeface="Roboto"/>
                          <a:ea typeface="Roboto"/>
                          <a:cs typeface="Roboto"/>
                          <a:sym typeface="Roboto"/>
                        </a:rPr>
                        <a:t>Straw Thatching</a:t>
                      </a:r>
                      <a:endParaRPr>
                        <a:latin typeface="Roboto"/>
                        <a:ea typeface="Roboto"/>
                        <a:cs typeface="Roboto"/>
                        <a:sym typeface="Roboto"/>
                      </a:endParaRPr>
                    </a:p>
                  </a:txBody>
                  <a:tcPr marL="91425" marR="91425" marT="91425" marB="91425">
                    <a:lnL w="28575" cap="flat" cmpd="sng">
                      <a:solidFill>
                        <a:srgbClr val="000000"/>
                      </a:solidFill>
                      <a:prstDash val="solid"/>
                      <a:round/>
                      <a:headEnd type="none" w="sm" len="sm"/>
                      <a:tailEnd type="none" w="sm" len="sm"/>
                    </a:lnL>
                  </a:tcPr>
                </a:tc>
                <a:tc>
                  <a:txBody>
                    <a:bodyPr/>
                    <a:lstStyle/>
                    <a:p>
                      <a:pPr marL="0" lvl="0" indent="0">
                        <a:spcBef>
                          <a:spcPts val="0"/>
                        </a:spcBef>
                        <a:spcAft>
                          <a:spcPts val="0"/>
                        </a:spcAft>
                        <a:buNone/>
                      </a:pPr>
                      <a:r>
                        <a:rPr lang="en-GB">
                          <a:latin typeface="Roboto"/>
                          <a:ea typeface="Roboto"/>
                          <a:cs typeface="Roboto"/>
                          <a:sym typeface="Roboto"/>
                        </a:rPr>
                        <a:t>Utilising high thermal mass of CSEB</a:t>
                      </a:r>
                      <a:endParaRPr>
                        <a:latin typeface="Roboto"/>
                        <a:ea typeface="Roboto"/>
                        <a:cs typeface="Roboto"/>
                        <a:sym typeface="Roboto"/>
                      </a:endParaRPr>
                    </a:p>
                  </a:txBody>
                  <a:tcPr marL="91425" marR="91425" marT="91425" marB="91425"/>
                </a:tc>
                <a:tc>
                  <a:txBody>
                    <a:bodyPr/>
                    <a:lstStyle/>
                    <a:p>
                      <a:pPr marL="0" lvl="0" indent="0">
                        <a:spcBef>
                          <a:spcPts val="0"/>
                        </a:spcBef>
                        <a:spcAft>
                          <a:spcPts val="0"/>
                        </a:spcAft>
                        <a:buNone/>
                      </a:pPr>
                      <a:endParaRPr>
                        <a:latin typeface="Roboto"/>
                        <a:ea typeface="Roboto"/>
                        <a:cs typeface="Roboto"/>
                        <a:sym typeface="Roboto"/>
                      </a:endParaRPr>
                    </a:p>
                  </a:txBody>
                  <a:tcPr marL="91425" marR="91425" marT="91425" marB="91425"/>
                </a:tc>
                <a:extLst>
                  <a:ext uri="{0D108BD9-81ED-4DB2-BD59-A6C34878D82A}">
                    <a16:rowId xmlns:a16="http://schemas.microsoft.com/office/drawing/2014/main" val="10005"/>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5"/>
                                        </p:tgtEl>
                                        <p:attrNameLst>
                                          <p:attrName>style.visibility</p:attrName>
                                        </p:attrNameLst>
                                      </p:cBhvr>
                                      <p:to>
                                        <p:strVal val="visible"/>
                                      </p:to>
                                    </p:set>
                                    <p:animEffect transition="in" filter="fade">
                                      <p:cBhvr>
                                        <p:cTn id="7" dur="1000"/>
                                        <p:tgtEl>
                                          <p:spTgt spid="15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4"/>
                                        </p:tgtEl>
                                        <p:attrNameLst>
                                          <p:attrName>style.visibility</p:attrName>
                                        </p:attrNameLst>
                                      </p:cBhvr>
                                      <p:to>
                                        <p:strVal val="visible"/>
                                      </p:to>
                                    </p:set>
                                    <p:animEffect transition="in" filter="fade">
                                      <p:cBhvr>
                                        <p:cTn id="12" dur="1000"/>
                                        <p:tgtEl>
                                          <p:spTgt spid="15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53"/>
                                        </p:tgtEl>
                                        <p:attrNameLst>
                                          <p:attrName>style.visibility</p:attrName>
                                        </p:attrNameLst>
                                      </p:cBhvr>
                                      <p:to>
                                        <p:strVal val="visible"/>
                                      </p:to>
                                    </p:set>
                                    <p:animEffect transition="in" filter="fade">
                                      <p:cBhvr>
                                        <p:cTn id="17" dur="1000"/>
                                        <p:tgtEl>
                                          <p:spTgt spid="15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52"/>
                                        </p:tgtEl>
                                        <p:attrNameLst>
                                          <p:attrName>style.visibility</p:attrName>
                                        </p:attrNameLst>
                                      </p:cBhvr>
                                      <p:to>
                                        <p:strVal val="visible"/>
                                      </p:to>
                                    </p:set>
                                    <p:animEffect transition="in" filter="fade">
                                      <p:cBhvr>
                                        <p:cTn id="22" dur="1000"/>
                                        <p:tgtEl>
                                          <p:spTgt spid="15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51"/>
                                        </p:tgtEl>
                                        <p:attrNameLst>
                                          <p:attrName>style.visibility</p:attrName>
                                        </p:attrNameLst>
                                      </p:cBhvr>
                                      <p:to>
                                        <p:strVal val="visible"/>
                                      </p:to>
                                    </p:set>
                                    <p:animEffect transition="in" filter="fade">
                                      <p:cBhvr>
                                        <p:cTn id="27" dur="1000"/>
                                        <p:tgtEl>
                                          <p:spTgt spid="1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Shape 161"/>
        <p:cNvGrpSpPr/>
        <p:nvPr/>
      </p:nvGrpSpPr>
      <p:grpSpPr>
        <a:xfrm>
          <a:off x="0" y="0"/>
          <a:ext cx="0" cy="0"/>
          <a:chOff x="0" y="0"/>
          <a:chExt cx="0" cy="0"/>
        </a:xfrm>
      </p:grpSpPr>
      <p:sp>
        <p:nvSpPr>
          <p:cNvPr id="162" name="Shape 162"/>
          <p:cNvSpPr txBox="1"/>
          <p:nvPr/>
        </p:nvSpPr>
        <p:spPr>
          <a:xfrm>
            <a:off x="818100" y="336250"/>
            <a:ext cx="3622800" cy="6225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GB" sz="3000"/>
              <a:t>Outcome</a:t>
            </a:r>
            <a:endParaRPr sz="3000"/>
          </a:p>
        </p:txBody>
      </p:sp>
      <p:grpSp>
        <p:nvGrpSpPr>
          <p:cNvPr id="163" name="Shape 163"/>
          <p:cNvGrpSpPr/>
          <p:nvPr/>
        </p:nvGrpSpPr>
        <p:grpSpPr>
          <a:xfrm>
            <a:off x="1778988" y="3536062"/>
            <a:ext cx="6096064" cy="643500"/>
            <a:chOff x="1593000" y="2322568"/>
            <a:chExt cx="6096064" cy="643500"/>
          </a:xfrm>
        </p:grpSpPr>
        <p:sp>
          <p:nvSpPr>
            <p:cNvPr id="164" name="Shape 164"/>
            <p:cNvSpPr/>
            <p:nvPr/>
          </p:nvSpPr>
          <p:spPr>
            <a:xfrm>
              <a:off x="3728375" y="2322568"/>
              <a:ext cx="3822600" cy="643500"/>
            </a:xfrm>
            <a:prstGeom prst="rect">
              <a:avLst/>
            </a:prstGeom>
            <a:solidFill>
              <a:srgbClr val="EEEEEE"/>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5" name="Shape 165"/>
            <p:cNvSpPr/>
            <p:nvPr/>
          </p:nvSpPr>
          <p:spPr>
            <a:xfrm flipH="1">
              <a:off x="2283025" y="2322575"/>
              <a:ext cx="1844400" cy="642600"/>
            </a:xfrm>
            <a:prstGeom prst="rect">
              <a:avLst/>
            </a:prstGeom>
            <a:solidFill>
              <a:srgbClr val="3D3D3D"/>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6" name="Shape 166"/>
            <p:cNvSpPr/>
            <p:nvPr/>
          </p:nvSpPr>
          <p:spPr>
            <a:xfrm rot="-5400000">
              <a:off x="3501574" y="1934671"/>
              <a:ext cx="643356" cy="1419149"/>
            </a:xfrm>
            <a:prstGeom prst="flowChartOffpageConnector">
              <a:avLst/>
            </a:prstGeom>
            <a:solidFill>
              <a:srgbClr val="3D3D3D"/>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7" name="Shape 167"/>
            <p:cNvSpPr/>
            <p:nvPr/>
          </p:nvSpPr>
          <p:spPr>
            <a:xfrm>
              <a:off x="2342625" y="2399951"/>
              <a:ext cx="1940700" cy="495900"/>
            </a:xfrm>
            <a:prstGeom prst="rect">
              <a:avLst/>
            </a:prstGeom>
            <a:noFill/>
            <a:ln>
              <a:noFill/>
            </a:ln>
          </p:spPr>
          <p:txBody>
            <a:bodyPr spcFirstLastPara="1" wrap="square" lIns="91425" tIns="91425" rIns="91425" bIns="91425" anchor="ctr" anchorCtr="0">
              <a:noAutofit/>
            </a:bodyPr>
            <a:lstStyle/>
            <a:p>
              <a:pPr marL="0" lvl="0" indent="0" rtl="0">
                <a:lnSpc>
                  <a:spcPct val="115000"/>
                </a:lnSpc>
                <a:spcBef>
                  <a:spcPts val="0"/>
                </a:spcBef>
                <a:spcAft>
                  <a:spcPts val="0"/>
                </a:spcAft>
                <a:buNone/>
              </a:pPr>
              <a:r>
                <a:rPr lang="en-GB" sz="2400">
                  <a:solidFill>
                    <a:srgbClr val="FFFFFF"/>
                  </a:solidFill>
                  <a:latin typeface="Roboto Medium"/>
                  <a:ea typeface="Roboto Medium"/>
                  <a:cs typeface="Roboto Medium"/>
                  <a:sym typeface="Roboto Medium"/>
                </a:rPr>
                <a:t>Foundation</a:t>
              </a:r>
              <a:endParaRPr sz="2400">
                <a:solidFill>
                  <a:srgbClr val="FFFFFF"/>
                </a:solidFill>
                <a:latin typeface="Roboto"/>
                <a:ea typeface="Roboto"/>
                <a:cs typeface="Roboto"/>
                <a:sym typeface="Roboto"/>
              </a:endParaRPr>
            </a:p>
          </p:txBody>
        </p:sp>
        <p:sp>
          <p:nvSpPr>
            <p:cNvPr id="168" name="Shape 168"/>
            <p:cNvSpPr/>
            <p:nvPr/>
          </p:nvSpPr>
          <p:spPr>
            <a:xfrm>
              <a:off x="1593000" y="2322568"/>
              <a:ext cx="690000" cy="642300"/>
            </a:xfrm>
            <a:prstGeom prst="rect">
              <a:avLst/>
            </a:prstGeom>
            <a:solidFill>
              <a:srgbClr val="414141"/>
            </a:solidFill>
            <a:ln>
              <a:noFill/>
            </a:ln>
            <a:effectLst>
              <a:outerShdw blurRad="71438" dist="28575" dir="2700000" algn="bl" rotWithShape="0">
                <a:srgbClr val="000000">
                  <a:alpha val="17000"/>
                </a:srgbClr>
              </a:outerShdw>
            </a:effectLst>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9" name="Shape 169"/>
            <p:cNvSpPr/>
            <p:nvPr/>
          </p:nvSpPr>
          <p:spPr>
            <a:xfrm>
              <a:off x="1593000" y="2322575"/>
              <a:ext cx="690000" cy="642600"/>
            </a:xfrm>
            <a:prstGeom prst="rect">
              <a:avLst/>
            </a:prstGeom>
            <a:solidFill>
              <a:srgbClr val="46464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600">
                  <a:solidFill>
                    <a:srgbClr val="FFFFFF"/>
                  </a:solidFill>
                  <a:latin typeface="Roboto Thin"/>
                  <a:ea typeface="Roboto Thin"/>
                  <a:cs typeface="Roboto Thin"/>
                  <a:sym typeface="Roboto Thin"/>
                </a:rPr>
                <a:t>04</a:t>
              </a:r>
              <a:endParaRPr sz="2600">
                <a:solidFill>
                  <a:srgbClr val="FFFFFF"/>
                </a:solidFill>
                <a:latin typeface="Roboto Thin"/>
                <a:ea typeface="Roboto Thin"/>
                <a:cs typeface="Roboto Thin"/>
                <a:sym typeface="Roboto Thin"/>
              </a:endParaRPr>
            </a:p>
          </p:txBody>
        </p:sp>
        <p:sp>
          <p:nvSpPr>
            <p:cNvPr id="170" name="Shape 170"/>
            <p:cNvSpPr/>
            <p:nvPr/>
          </p:nvSpPr>
          <p:spPr>
            <a:xfrm>
              <a:off x="4464064" y="2323755"/>
              <a:ext cx="3225000" cy="642300"/>
            </a:xfrm>
            <a:prstGeom prst="rect">
              <a:avLst/>
            </a:prstGeom>
            <a:noFill/>
            <a:ln>
              <a:noFill/>
            </a:ln>
          </p:spPr>
          <p:txBody>
            <a:bodyPr spcFirstLastPara="1" wrap="square" lIns="91425" tIns="91425" rIns="91425" bIns="91425" anchor="ctr" anchorCtr="0">
              <a:noAutofit/>
            </a:bodyPr>
            <a:lstStyle/>
            <a:p>
              <a:pPr marL="0" lvl="0" indent="0" rtl="0">
                <a:lnSpc>
                  <a:spcPct val="115000"/>
                </a:lnSpc>
                <a:spcBef>
                  <a:spcPts val="0"/>
                </a:spcBef>
                <a:spcAft>
                  <a:spcPts val="0"/>
                </a:spcAft>
                <a:buNone/>
              </a:pPr>
              <a:endParaRPr sz="1200">
                <a:solidFill>
                  <a:srgbClr val="3D3D3D"/>
                </a:solidFill>
                <a:latin typeface="Roboto"/>
                <a:ea typeface="Roboto"/>
                <a:cs typeface="Roboto"/>
                <a:sym typeface="Roboto"/>
              </a:endParaRPr>
            </a:p>
            <a:p>
              <a:pPr marL="457200" lvl="0" indent="-368300" rtl="0">
                <a:lnSpc>
                  <a:spcPct val="115000"/>
                </a:lnSpc>
                <a:spcBef>
                  <a:spcPts val="0"/>
                </a:spcBef>
                <a:spcAft>
                  <a:spcPts val="0"/>
                </a:spcAft>
                <a:buClr>
                  <a:srgbClr val="3D3D3D"/>
                </a:buClr>
                <a:buSzPts val="2200"/>
                <a:buFont typeface="Roboto"/>
                <a:buChar char="●"/>
              </a:pPr>
              <a:r>
                <a:rPr lang="en-GB" sz="2200" b="1">
                  <a:solidFill>
                    <a:srgbClr val="3D3D3D"/>
                  </a:solidFill>
                  <a:latin typeface="Roboto"/>
                  <a:ea typeface="Roboto"/>
                  <a:cs typeface="Roboto"/>
                  <a:sym typeface="Roboto"/>
                </a:rPr>
                <a:t>Rubble of old house</a:t>
              </a:r>
              <a:endParaRPr sz="2200" b="1">
                <a:solidFill>
                  <a:srgbClr val="3D3D3D"/>
                </a:solidFill>
                <a:latin typeface="Roboto"/>
                <a:ea typeface="Roboto"/>
                <a:cs typeface="Roboto"/>
                <a:sym typeface="Roboto"/>
              </a:endParaRPr>
            </a:p>
            <a:p>
              <a:pPr marL="0" lvl="0" indent="0" rtl="0">
                <a:lnSpc>
                  <a:spcPct val="115000"/>
                </a:lnSpc>
                <a:spcBef>
                  <a:spcPts val="0"/>
                </a:spcBef>
                <a:spcAft>
                  <a:spcPts val="0"/>
                </a:spcAft>
                <a:buNone/>
              </a:pPr>
              <a:endParaRPr sz="1200">
                <a:solidFill>
                  <a:srgbClr val="3D3D3D"/>
                </a:solidFill>
                <a:latin typeface="Roboto"/>
                <a:ea typeface="Roboto"/>
                <a:cs typeface="Roboto"/>
                <a:sym typeface="Roboto"/>
              </a:endParaRPr>
            </a:p>
          </p:txBody>
        </p:sp>
      </p:grpSp>
      <p:grpSp>
        <p:nvGrpSpPr>
          <p:cNvPr id="171" name="Shape 171"/>
          <p:cNvGrpSpPr/>
          <p:nvPr/>
        </p:nvGrpSpPr>
        <p:grpSpPr>
          <a:xfrm>
            <a:off x="1778988" y="2757907"/>
            <a:ext cx="5957975" cy="643500"/>
            <a:chOff x="1593000" y="2322568"/>
            <a:chExt cx="5957975" cy="643500"/>
          </a:xfrm>
        </p:grpSpPr>
        <p:sp>
          <p:nvSpPr>
            <p:cNvPr id="172" name="Shape 172"/>
            <p:cNvSpPr/>
            <p:nvPr/>
          </p:nvSpPr>
          <p:spPr>
            <a:xfrm>
              <a:off x="3728375" y="2322568"/>
              <a:ext cx="3822600" cy="643500"/>
            </a:xfrm>
            <a:prstGeom prst="rect">
              <a:avLst/>
            </a:prstGeom>
            <a:solidFill>
              <a:srgbClr val="EEEEEE"/>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3" name="Shape 173"/>
            <p:cNvSpPr/>
            <p:nvPr/>
          </p:nvSpPr>
          <p:spPr>
            <a:xfrm flipH="1">
              <a:off x="2283025" y="2322575"/>
              <a:ext cx="1844400" cy="642600"/>
            </a:xfrm>
            <a:prstGeom prst="rect">
              <a:avLst/>
            </a:prstGeom>
            <a:solidFill>
              <a:srgbClr val="3D3D3D"/>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4" name="Shape 174"/>
            <p:cNvSpPr/>
            <p:nvPr/>
          </p:nvSpPr>
          <p:spPr>
            <a:xfrm rot="-5400000">
              <a:off x="3501574" y="1934671"/>
              <a:ext cx="643356" cy="1419149"/>
            </a:xfrm>
            <a:prstGeom prst="flowChartOffpageConnector">
              <a:avLst/>
            </a:prstGeom>
            <a:solidFill>
              <a:srgbClr val="3D3D3D"/>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5" name="Shape 175"/>
            <p:cNvSpPr/>
            <p:nvPr/>
          </p:nvSpPr>
          <p:spPr>
            <a:xfrm>
              <a:off x="2342625" y="2399951"/>
              <a:ext cx="1940700" cy="495900"/>
            </a:xfrm>
            <a:prstGeom prst="rect">
              <a:avLst/>
            </a:prstGeom>
            <a:noFill/>
            <a:ln>
              <a:noFill/>
            </a:ln>
          </p:spPr>
          <p:txBody>
            <a:bodyPr spcFirstLastPara="1" wrap="square" lIns="91425" tIns="91425" rIns="91425" bIns="91425" anchor="ctr" anchorCtr="0">
              <a:noAutofit/>
            </a:bodyPr>
            <a:lstStyle/>
            <a:p>
              <a:pPr marL="0" lvl="0" indent="0" rtl="0">
                <a:lnSpc>
                  <a:spcPct val="115000"/>
                </a:lnSpc>
                <a:spcBef>
                  <a:spcPts val="0"/>
                </a:spcBef>
                <a:spcAft>
                  <a:spcPts val="0"/>
                </a:spcAft>
                <a:buNone/>
              </a:pPr>
              <a:r>
                <a:rPr lang="en-GB" sz="2400">
                  <a:solidFill>
                    <a:srgbClr val="FFFFFF"/>
                  </a:solidFill>
                  <a:latin typeface="Roboto Medium"/>
                  <a:ea typeface="Roboto Medium"/>
                  <a:cs typeface="Roboto Medium"/>
                  <a:sym typeface="Roboto Medium"/>
                </a:rPr>
                <a:t>Walls</a:t>
              </a:r>
              <a:endParaRPr sz="2400">
                <a:solidFill>
                  <a:srgbClr val="FFFFFF"/>
                </a:solidFill>
                <a:latin typeface="Roboto"/>
                <a:ea typeface="Roboto"/>
                <a:cs typeface="Roboto"/>
                <a:sym typeface="Roboto"/>
              </a:endParaRPr>
            </a:p>
          </p:txBody>
        </p:sp>
        <p:sp>
          <p:nvSpPr>
            <p:cNvPr id="176" name="Shape 176"/>
            <p:cNvSpPr/>
            <p:nvPr/>
          </p:nvSpPr>
          <p:spPr>
            <a:xfrm>
              <a:off x="1593000" y="2322568"/>
              <a:ext cx="690000" cy="642300"/>
            </a:xfrm>
            <a:prstGeom prst="rect">
              <a:avLst/>
            </a:prstGeom>
            <a:solidFill>
              <a:srgbClr val="414141"/>
            </a:solidFill>
            <a:ln>
              <a:noFill/>
            </a:ln>
            <a:effectLst>
              <a:outerShdw blurRad="71438" dist="28575" dir="2700000" algn="bl" rotWithShape="0">
                <a:srgbClr val="000000">
                  <a:alpha val="17000"/>
                </a:srgbClr>
              </a:outerShdw>
            </a:effectLst>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7" name="Shape 177"/>
            <p:cNvSpPr/>
            <p:nvPr/>
          </p:nvSpPr>
          <p:spPr>
            <a:xfrm>
              <a:off x="1593000" y="2322575"/>
              <a:ext cx="690000" cy="642600"/>
            </a:xfrm>
            <a:prstGeom prst="rect">
              <a:avLst/>
            </a:prstGeom>
            <a:solidFill>
              <a:srgbClr val="46464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600">
                  <a:solidFill>
                    <a:srgbClr val="FFFFFF"/>
                  </a:solidFill>
                  <a:latin typeface="Roboto Thin"/>
                  <a:ea typeface="Roboto Thin"/>
                  <a:cs typeface="Roboto Thin"/>
                  <a:sym typeface="Roboto Thin"/>
                </a:rPr>
                <a:t>03</a:t>
              </a:r>
              <a:endParaRPr sz="2600">
                <a:solidFill>
                  <a:srgbClr val="FFFFFF"/>
                </a:solidFill>
                <a:latin typeface="Roboto Thin"/>
                <a:ea typeface="Roboto Thin"/>
                <a:cs typeface="Roboto Thin"/>
                <a:sym typeface="Roboto Thin"/>
              </a:endParaRPr>
            </a:p>
          </p:txBody>
        </p:sp>
        <p:sp>
          <p:nvSpPr>
            <p:cNvPr id="178" name="Shape 178"/>
            <p:cNvSpPr/>
            <p:nvPr/>
          </p:nvSpPr>
          <p:spPr>
            <a:xfrm>
              <a:off x="4464050" y="2323750"/>
              <a:ext cx="2971200" cy="642300"/>
            </a:xfrm>
            <a:prstGeom prst="rect">
              <a:avLst/>
            </a:prstGeom>
            <a:noFill/>
            <a:ln>
              <a:noFill/>
            </a:ln>
          </p:spPr>
          <p:txBody>
            <a:bodyPr spcFirstLastPara="1" wrap="square" lIns="91425" tIns="91425" rIns="91425" bIns="91425" anchor="ctr" anchorCtr="0">
              <a:noAutofit/>
            </a:bodyPr>
            <a:lstStyle/>
            <a:p>
              <a:pPr marL="457200" lvl="0" indent="-381000" rtl="0">
                <a:lnSpc>
                  <a:spcPct val="115000"/>
                </a:lnSpc>
                <a:spcBef>
                  <a:spcPts val="0"/>
                </a:spcBef>
                <a:spcAft>
                  <a:spcPts val="0"/>
                </a:spcAft>
                <a:buClr>
                  <a:srgbClr val="3D3D3D"/>
                </a:buClr>
                <a:buSzPts val="2400"/>
                <a:buFont typeface="Roboto"/>
                <a:buChar char="●"/>
              </a:pPr>
              <a:r>
                <a:rPr lang="en-GB" sz="2400" b="1">
                  <a:solidFill>
                    <a:srgbClr val="3D3D3D"/>
                  </a:solidFill>
                  <a:latin typeface="Roboto"/>
                  <a:ea typeface="Roboto"/>
                  <a:cs typeface="Roboto"/>
                  <a:sym typeface="Roboto"/>
                </a:rPr>
                <a:t>CSEB Bricks</a:t>
              </a:r>
              <a:endParaRPr sz="2400" b="1">
                <a:solidFill>
                  <a:srgbClr val="3D3D3D"/>
                </a:solidFill>
                <a:latin typeface="Roboto"/>
                <a:ea typeface="Roboto"/>
                <a:cs typeface="Roboto"/>
                <a:sym typeface="Roboto"/>
              </a:endParaRPr>
            </a:p>
          </p:txBody>
        </p:sp>
      </p:grpSp>
      <p:grpSp>
        <p:nvGrpSpPr>
          <p:cNvPr id="179" name="Shape 179"/>
          <p:cNvGrpSpPr/>
          <p:nvPr/>
        </p:nvGrpSpPr>
        <p:grpSpPr>
          <a:xfrm>
            <a:off x="1778988" y="1979748"/>
            <a:ext cx="5957975" cy="643500"/>
            <a:chOff x="1593000" y="2322568"/>
            <a:chExt cx="5957975" cy="643500"/>
          </a:xfrm>
        </p:grpSpPr>
        <p:sp>
          <p:nvSpPr>
            <p:cNvPr id="180" name="Shape 180"/>
            <p:cNvSpPr/>
            <p:nvPr/>
          </p:nvSpPr>
          <p:spPr>
            <a:xfrm>
              <a:off x="3728375" y="2322568"/>
              <a:ext cx="3822600" cy="643500"/>
            </a:xfrm>
            <a:prstGeom prst="rect">
              <a:avLst/>
            </a:prstGeom>
            <a:solidFill>
              <a:srgbClr val="EEEEEE"/>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1" name="Shape 181"/>
            <p:cNvSpPr/>
            <p:nvPr/>
          </p:nvSpPr>
          <p:spPr>
            <a:xfrm flipH="1">
              <a:off x="2283025" y="2322575"/>
              <a:ext cx="1844400" cy="642600"/>
            </a:xfrm>
            <a:prstGeom prst="rect">
              <a:avLst/>
            </a:prstGeom>
            <a:solidFill>
              <a:srgbClr val="3D3D3D"/>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2" name="Shape 182"/>
            <p:cNvSpPr/>
            <p:nvPr/>
          </p:nvSpPr>
          <p:spPr>
            <a:xfrm rot="-5400000">
              <a:off x="3501574" y="1934671"/>
              <a:ext cx="643356" cy="1419149"/>
            </a:xfrm>
            <a:prstGeom prst="flowChartOffpageConnector">
              <a:avLst/>
            </a:prstGeom>
            <a:solidFill>
              <a:srgbClr val="3D3D3D"/>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3" name="Shape 183"/>
            <p:cNvSpPr/>
            <p:nvPr/>
          </p:nvSpPr>
          <p:spPr>
            <a:xfrm>
              <a:off x="2342625" y="2399951"/>
              <a:ext cx="1940700" cy="495900"/>
            </a:xfrm>
            <a:prstGeom prst="rect">
              <a:avLst/>
            </a:prstGeom>
            <a:noFill/>
            <a:ln>
              <a:noFill/>
            </a:ln>
          </p:spPr>
          <p:txBody>
            <a:bodyPr spcFirstLastPara="1" wrap="square" lIns="91425" tIns="91425" rIns="91425" bIns="91425" anchor="ctr" anchorCtr="0">
              <a:noAutofit/>
            </a:bodyPr>
            <a:lstStyle/>
            <a:p>
              <a:pPr marL="0" lvl="0" indent="0" rtl="0">
                <a:lnSpc>
                  <a:spcPct val="115000"/>
                </a:lnSpc>
                <a:spcBef>
                  <a:spcPts val="0"/>
                </a:spcBef>
                <a:spcAft>
                  <a:spcPts val="0"/>
                </a:spcAft>
                <a:buNone/>
              </a:pPr>
              <a:r>
                <a:rPr lang="en-GB" sz="2400">
                  <a:solidFill>
                    <a:srgbClr val="FFFFFF"/>
                  </a:solidFill>
                  <a:latin typeface="Roboto Medium"/>
                  <a:ea typeface="Roboto Medium"/>
                  <a:cs typeface="Roboto Medium"/>
                  <a:sym typeface="Roboto Medium"/>
                </a:rPr>
                <a:t>Roof Shape</a:t>
              </a:r>
              <a:endParaRPr sz="2400">
                <a:solidFill>
                  <a:srgbClr val="FFFFFF"/>
                </a:solidFill>
                <a:latin typeface="Roboto"/>
                <a:ea typeface="Roboto"/>
                <a:cs typeface="Roboto"/>
                <a:sym typeface="Roboto"/>
              </a:endParaRPr>
            </a:p>
          </p:txBody>
        </p:sp>
        <p:sp>
          <p:nvSpPr>
            <p:cNvPr id="184" name="Shape 184"/>
            <p:cNvSpPr/>
            <p:nvPr/>
          </p:nvSpPr>
          <p:spPr>
            <a:xfrm>
              <a:off x="1593000" y="2322568"/>
              <a:ext cx="690000" cy="642300"/>
            </a:xfrm>
            <a:prstGeom prst="rect">
              <a:avLst/>
            </a:prstGeom>
            <a:solidFill>
              <a:srgbClr val="414141"/>
            </a:solidFill>
            <a:ln>
              <a:noFill/>
            </a:ln>
            <a:effectLst>
              <a:outerShdw blurRad="71438" dist="28575" dir="2700000" algn="bl" rotWithShape="0">
                <a:srgbClr val="000000">
                  <a:alpha val="17000"/>
                </a:srgbClr>
              </a:outerShdw>
            </a:effectLst>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5" name="Shape 185"/>
            <p:cNvSpPr/>
            <p:nvPr/>
          </p:nvSpPr>
          <p:spPr>
            <a:xfrm>
              <a:off x="1593000" y="2322575"/>
              <a:ext cx="690000" cy="642600"/>
            </a:xfrm>
            <a:prstGeom prst="rect">
              <a:avLst/>
            </a:prstGeom>
            <a:solidFill>
              <a:srgbClr val="46464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600">
                  <a:solidFill>
                    <a:srgbClr val="FFFFFF"/>
                  </a:solidFill>
                  <a:latin typeface="Roboto Thin"/>
                  <a:ea typeface="Roboto Thin"/>
                  <a:cs typeface="Roboto Thin"/>
                  <a:sym typeface="Roboto Thin"/>
                </a:rPr>
                <a:t>02</a:t>
              </a:r>
              <a:endParaRPr sz="2600">
                <a:solidFill>
                  <a:srgbClr val="FFFFFF"/>
                </a:solidFill>
                <a:latin typeface="Roboto Thin"/>
                <a:ea typeface="Roboto Thin"/>
                <a:cs typeface="Roboto Thin"/>
                <a:sym typeface="Roboto Thin"/>
              </a:endParaRPr>
            </a:p>
          </p:txBody>
        </p:sp>
        <p:sp>
          <p:nvSpPr>
            <p:cNvPr id="186" name="Shape 186"/>
            <p:cNvSpPr/>
            <p:nvPr/>
          </p:nvSpPr>
          <p:spPr>
            <a:xfrm>
              <a:off x="4464050" y="2323750"/>
              <a:ext cx="2971200" cy="642300"/>
            </a:xfrm>
            <a:prstGeom prst="rect">
              <a:avLst/>
            </a:prstGeom>
            <a:noFill/>
            <a:ln>
              <a:noFill/>
            </a:ln>
          </p:spPr>
          <p:txBody>
            <a:bodyPr spcFirstLastPara="1" wrap="square" lIns="91425" tIns="91425" rIns="91425" bIns="91425" anchor="ctr" anchorCtr="0">
              <a:noAutofit/>
            </a:bodyPr>
            <a:lstStyle/>
            <a:p>
              <a:pPr marL="457200" lvl="0" indent="-381000" rtl="0">
                <a:lnSpc>
                  <a:spcPct val="115000"/>
                </a:lnSpc>
                <a:spcBef>
                  <a:spcPts val="0"/>
                </a:spcBef>
                <a:spcAft>
                  <a:spcPts val="0"/>
                </a:spcAft>
                <a:buClr>
                  <a:srgbClr val="3D3D3D"/>
                </a:buClr>
                <a:buSzPts val="2400"/>
                <a:buFont typeface="Roboto"/>
                <a:buChar char="●"/>
              </a:pPr>
              <a:r>
                <a:rPr lang="en-GB" sz="2400" b="1">
                  <a:solidFill>
                    <a:srgbClr val="3D3D3D"/>
                  </a:solidFill>
                  <a:latin typeface="Roboto"/>
                  <a:ea typeface="Roboto"/>
                  <a:cs typeface="Roboto"/>
                  <a:sym typeface="Roboto"/>
                </a:rPr>
                <a:t>Triangular</a:t>
              </a:r>
              <a:endParaRPr sz="2400" b="1">
                <a:solidFill>
                  <a:srgbClr val="3D3D3D"/>
                </a:solidFill>
                <a:latin typeface="Roboto"/>
                <a:ea typeface="Roboto"/>
                <a:cs typeface="Roboto"/>
                <a:sym typeface="Roboto"/>
              </a:endParaRPr>
            </a:p>
          </p:txBody>
        </p:sp>
      </p:grpSp>
      <p:grpSp>
        <p:nvGrpSpPr>
          <p:cNvPr id="187" name="Shape 187"/>
          <p:cNvGrpSpPr/>
          <p:nvPr/>
        </p:nvGrpSpPr>
        <p:grpSpPr>
          <a:xfrm>
            <a:off x="1779000" y="1201610"/>
            <a:ext cx="5957975" cy="643500"/>
            <a:chOff x="1593000" y="2322568"/>
            <a:chExt cx="5957975" cy="643500"/>
          </a:xfrm>
        </p:grpSpPr>
        <p:sp>
          <p:nvSpPr>
            <p:cNvPr id="188" name="Shape 188"/>
            <p:cNvSpPr/>
            <p:nvPr/>
          </p:nvSpPr>
          <p:spPr>
            <a:xfrm>
              <a:off x="3728375" y="2322568"/>
              <a:ext cx="3822600" cy="643500"/>
            </a:xfrm>
            <a:prstGeom prst="rect">
              <a:avLst/>
            </a:prstGeom>
            <a:solidFill>
              <a:srgbClr val="EEEEEE"/>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9" name="Shape 189"/>
            <p:cNvSpPr/>
            <p:nvPr/>
          </p:nvSpPr>
          <p:spPr>
            <a:xfrm flipH="1">
              <a:off x="2283025" y="2322575"/>
              <a:ext cx="1844400" cy="642600"/>
            </a:xfrm>
            <a:prstGeom prst="rect">
              <a:avLst/>
            </a:prstGeom>
            <a:solidFill>
              <a:srgbClr val="3D3D3D"/>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0" name="Shape 190"/>
            <p:cNvSpPr/>
            <p:nvPr/>
          </p:nvSpPr>
          <p:spPr>
            <a:xfrm rot="-5400000">
              <a:off x="3501574" y="1934671"/>
              <a:ext cx="643356" cy="1419149"/>
            </a:xfrm>
            <a:prstGeom prst="flowChartOffpageConnector">
              <a:avLst/>
            </a:prstGeom>
            <a:solidFill>
              <a:srgbClr val="3D3D3D"/>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1" name="Shape 191"/>
            <p:cNvSpPr/>
            <p:nvPr/>
          </p:nvSpPr>
          <p:spPr>
            <a:xfrm>
              <a:off x="2342625" y="2399951"/>
              <a:ext cx="1940700" cy="495900"/>
            </a:xfrm>
            <a:prstGeom prst="rect">
              <a:avLst/>
            </a:prstGeom>
            <a:noFill/>
            <a:ln>
              <a:noFill/>
            </a:ln>
          </p:spPr>
          <p:txBody>
            <a:bodyPr spcFirstLastPara="1" wrap="square" lIns="91425" tIns="91425" rIns="91425" bIns="91425" anchor="ctr" anchorCtr="0">
              <a:noAutofit/>
            </a:bodyPr>
            <a:lstStyle/>
            <a:p>
              <a:pPr marL="0" lvl="0" indent="0" rtl="0">
                <a:lnSpc>
                  <a:spcPct val="115000"/>
                </a:lnSpc>
                <a:spcBef>
                  <a:spcPts val="0"/>
                </a:spcBef>
                <a:spcAft>
                  <a:spcPts val="0"/>
                </a:spcAft>
                <a:buNone/>
              </a:pPr>
              <a:r>
                <a:rPr lang="en-GB" sz="2400">
                  <a:solidFill>
                    <a:srgbClr val="FFFFFF"/>
                  </a:solidFill>
                  <a:latin typeface="Roboto Medium"/>
                  <a:ea typeface="Roboto Medium"/>
                  <a:cs typeface="Roboto Medium"/>
                  <a:sym typeface="Roboto Medium"/>
                </a:rPr>
                <a:t>Roof</a:t>
              </a:r>
              <a:endParaRPr sz="2400">
                <a:solidFill>
                  <a:srgbClr val="FFFFFF"/>
                </a:solidFill>
                <a:latin typeface="Roboto"/>
                <a:ea typeface="Roboto"/>
                <a:cs typeface="Roboto"/>
                <a:sym typeface="Roboto"/>
              </a:endParaRPr>
            </a:p>
          </p:txBody>
        </p:sp>
        <p:sp>
          <p:nvSpPr>
            <p:cNvPr id="192" name="Shape 192"/>
            <p:cNvSpPr/>
            <p:nvPr/>
          </p:nvSpPr>
          <p:spPr>
            <a:xfrm>
              <a:off x="1593000" y="2322568"/>
              <a:ext cx="690000" cy="642300"/>
            </a:xfrm>
            <a:prstGeom prst="rect">
              <a:avLst/>
            </a:prstGeom>
            <a:solidFill>
              <a:srgbClr val="414141"/>
            </a:solidFill>
            <a:ln>
              <a:noFill/>
            </a:ln>
            <a:effectLst>
              <a:outerShdw blurRad="71438" dist="28575" dir="2700000" algn="bl" rotWithShape="0">
                <a:srgbClr val="000000">
                  <a:alpha val="17000"/>
                </a:srgbClr>
              </a:outerShdw>
            </a:effectLst>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3" name="Shape 193"/>
            <p:cNvSpPr/>
            <p:nvPr/>
          </p:nvSpPr>
          <p:spPr>
            <a:xfrm>
              <a:off x="1593000" y="2322575"/>
              <a:ext cx="690000" cy="642600"/>
            </a:xfrm>
            <a:prstGeom prst="rect">
              <a:avLst/>
            </a:prstGeom>
            <a:solidFill>
              <a:srgbClr val="46464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600">
                  <a:solidFill>
                    <a:srgbClr val="FFFFFF"/>
                  </a:solidFill>
                  <a:latin typeface="Roboto Thin"/>
                  <a:ea typeface="Roboto Thin"/>
                  <a:cs typeface="Roboto Thin"/>
                  <a:sym typeface="Roboto Thin"/>
                </a:rPr>
                <a:t>01</a:t>
              </a:r>
              <a:endParaRPr sz="2600">
                <a:solidFill>
                  <a:srgbClr val="FFFFFF"/>
                </a:solidFill>
                <a:latin typeface="Roboto Thin"/>
                <a:ea typeface="Roboto Thin"/>
                <a:cs typeface="Roboto Thin"/>
                <a:sym typeface="Roboto Thin"/>
              </a:endParaRPr>
            </a:p>
          </p:txBody>
        </p:sp>
        <p:sp>
          <p:nvSpPr>
            <p:cNvPr id="194" name="Shape 194"/>
            <p:cNvSpPr/>
            <p:nvPr/>
          </p:nvSpPr>
          <p:spPr>
            <a:xfrm>
              <a:off x="4444000" y="2323150"/>
              <a:ext cx="2971200" cy="642300"/>
            </a:xfrm>
            <a:prstGeom prst="rect">
              <a:avLst/>
            </a:prstGeom>
            <a:noFill/>
            <a:ln>
              <a:noFill/>
            </a:ln>
          </p:spPr>
          <p:txBody>
            <a:bodyPr spcFirstLastPara="1" wrap="square" lIns="91425" tIns="91425" rIns="91425" bIns="91425" anchor="ctr" anchorCtr="0">
              <a:noAutofit/>
            </a:bodyPr>
            <a:lstStyle/>
            <a:p>
              <a:pPr marL="457200" lvl="0" indent="-342900" rtl="0">
                <a:lnSpc>
                  <a:spcPct val="115000"/>
                </a:lnSpc>
                <a:spcBef>
                  <a:spcPts val="0"/>
                </a:spcBef>
                <a:spcAft>
                  <a:spcPts val="0"/>
                </a:spcAft>
                <a:buClr>
                  <a:srgbClr val="3D3D3D"/>
                </a:buClr>
                <a:buSzPts val="1800"/>
                <a:buFont typeface="Roboto"/>
                <a:buChar char="●"/>
              </a:pPr>
              <a:r>
                <a:rPr lang="en-GB" sz="1800" b="1">
                  <a:solidFill>
                    <a:srgbClr val="3D3D3D"/>
                  </a:solidFill>
                  <a:latin typeface="Roboto"/>
                  <a:ea typeface="Roboto"/>
                  <a:cs typeface="Roboto"/>
                  <a:sym typeface="Roboto"/>
                </a:rPr>
                <a:t>Thatched Straw</a:t>
              </a:r>
              <a:endParaRPr sz="1800" b="1">
                <a:solidFill>
                  <a:srgbClr val="3D3D3D"/>
                </a:solidFill>
                <a:latin typeface="Roboto"/>
                <a:ea typeface="Roboto"/>
                <a:cs typeface="Roboto"/>
                <a:sym typeface="Roboto"/>
              </a:endParaRPr>
            </a:p>
            <a:p>
              <a:pPr marL="457200" lvl="0" indent="-342900" rtl="0">
                <a:lnSpc>
                  <a:spcPct val="115000"/>
                </a:lnSpc>
                <a:spcBef>
                  <a:spcPts val="0"/>
                </a:spcBef>
                <a:spcAft>
                  <a:spcPts val="0"/>
                </a:spcAft>
                <a:buClr>
                  <a:srgbClr val="3D3D3D"/>
                </a:buClr>
                <a:buSzPts val="1800"/>
                <a:buFont typeface="Roboto"/>
                <a:buChar char="●"/>
              </a:pPr>
              <a:r>
                <a:rPr lang="en-GB" sz="1800" b="1">
                  <a:solidFill>
                    <a:srgbClr val="3D3D3D"/>
                  </a:solidFill>
                  <a:latin typeface="Roboto"/>
                  <a:ea typeface="Roboto"/>
                  <a:cs typeface="Roboto"/>
                  <a:sym typeface="Roboto"/>
                </a:rPr>
                <a:t>Bamboo Trusses</a:t>
              </a:r>
              <a:endParaRPr sz="1800" b="1">
                <a:solidFill>
                  <a:srgbClr val="3D3D3D"/>
                </a:solidFill>
                <a:latin typeface="Roboto"/>
                <a:ea typeface="Roboto"/>
                <a:cs typeface="Roboto"/>
                <a:sym typeface="Roboto"/>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Shape 198"/>
        <p:cNvGrpSpPr/>
        <p:nvPr/>
      </p:nvGrpSpPr>
      <p:grpSpPr>
        <a:xfrm>
          <a:off x="0" y="0"/>
          <a:ext cx="0" cy="0"/>
          <a:chOff x="0" y="0"/>
          <a:chExt cx="0" cy="0"/>
        </a:xfrm>
      </p:grpSpPr>
      <p:grpSp>
        <p:nvGrpSpPr>
          <p:cNvPr id="199" name="Shape 199"/>
          <p:cNvGrpSpPr/>
          <p:nvPr/>
        </p:nvGrpSpPr>
        <p:grpSpPr>
          <a:xfrm>
            <a:off x="822525" y="310885"/>
            <a:ext cx="5957975" cy="643500"/>
            <a:chOff x="1593000" y="2322568"/>
            <a:chExt cx="5957975" cy="643500"/>
          </a:xfrm>
        </p:grpSpPr>
        <p:sp>
          <p:nvSpPr>
            <p:cNvPr id="200" name="Shape 200"/>
            <p:cNvSpPr/>
            <p:nvPr/>
          </p:nvSpPr>
          <p:spPr>
            <a:xfrm>
              <a:off x="3728375" y="2322568"/>
              <a:ext cx="3822600" cy="643500"/>
            </a:xfrm>
            <a:prstGeom prst="rect">
              <a:avLst/>
            </a:prstGeom>
            <a:solidFill>
              <a:srgbClr val="EEEEEE"/>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1" name="Shape 201"/>
            <p:cNvSpPr/>
            <p:nvPr/>
          </p:nvSpPr>
          <p:spPr>
            <a:xfrm flipH="1">
              <a:off x="2283025" y="2322575"/>
              <a:ext cx="1844400" cy="642600"/>
            </a:xfrm>
            <a:prstGeom prst="rect">
              <a:avLst/>
            </a:prstGeom>
            <a:solidFill>
              <a:srgbClr val="3D3D3D"/>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2" name="Shape 202"/>
            <p:cNvSpPr/>
            <p:nvPr/>
          </p:nvSpPr>
          <p:spPr>
            <a:xfrm rot="-5400000">
              <a:off x="3501574" y="1934671"/>
              <a:ext cx="643356" cy="1419149"/>
            </a:xfrm>
            <a:prstGeom prst="flowChartOffpageConnector">
              <a:avLst/>
            </a:prstGeom>
            <a:solidFill>
              <a:srgbClr val="3D3D3D"/>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3" name="Shape 203"/>
            <p:cNvSpPr/>
            <p:nvPr/>
          </p:nvSpPr>
          <p:spPr>
            <a:xfrm>
              <a:off x="2342625" y="2399951"/>
              <a:ext cx="1940700" cy="495900"/>
            </a:xfrm>
            <a:prstGeom prst="rect">
              <a:avLst/>
            </a:prstGeom>
            <a:noFill/>
            <a:ln>
              <a:noFill/>
            </a:ln>
          </p:spPr>
          <p:txBody>
            <a:bodyPr spcFirstLastPara="1" wrap="square" lIns="91425" tIns="91425" rIns="91425" bIns="91425" anchor="ctr" anchorCtr="0">
              <a:noAutofit/>
            </a:bodyPr>
            <a:lstStyle/>
            <a:p>
              <a:pPr marL="0" lvl="0" indent="0" rtl="0">
                <a:lnSpc>
                  <a:spcPct val="115000"/>
                </a:lnSpc>
                <a:spcBef>
                  <a:spcPts val="0"/>
                </a:spcBef>
                <a:spcAft>
                  <a:spcPts val="0"/>
                </a:spcAft>
                <a:buNone/>
              </a:pPr>
              <a:r>
                <a:rPr lang="en-GB" sz="2400">
                  <a:solidFill>
                    <a:srgbClr val="FFFFFF"/>
                  </a:solidFill>
                  <a:latin typeface="Roboto Medium"/>
                  <a:ea typeface="Roboto Medium"/>
                  <a:cs typeface="Roboto Medium"/>
                  <a:sym typeface="Roboto Medium"/>
                </a:rPr>
                <a:t>Roof</a:t>
              </a:r>
              <a:endParaRPr sz="2400">
                <a:solidFill>
                  <a:srgbClr val="FFFFFF"/>
                </a:solidFill>
                <a:latin typeface="Roboto"/>
                <a:ea typeface="Roboto"/>
                <a:cs typeface="Roboto"/>
                <a:sym typeface="Roboto"/>
              </a:endParaRPr>
            </a:p>
          </p:txBody>
        </p:sp>
        <p:sp>
          <p:nvSpPr>
            <p:cNvPr id="204" name="Shape 204"/>
            <p:cNvSpPr/>
            <p:nvPr/>
          </p:nvSpPr>
          <p:spPr>
            <a:xfrm>
              <a:off x="1593000" y="2322568"/>
              <a:ext cx="690000" cy="642300"/>
            </a:xfrm>
            <a:prstGeom prst="rect">
              <a:avLst/>
            </a:prstGeom>
            <a:solidFill>
              <a:srgbClr val="414141"/>
            </a:solidFill>
            <a:ln>
              <a:noFill/>
            </a:ln>
            <a:effectLst>
              <a:outerShdw blurRad="71438" dist="28575" dir="2700000" algn="bl" rotWithShape="0">
                <a:srgbClr val="000000">
                  <a:alpha val="17000"/>
                </a:srgbClr>
              </a:outerShdw>
            </a:effectLst>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5" name="Shape 205"/>
            <p:cNvSpPr/>
            <p:nvPr/>
          </p:nvSpPr>
          <p:spPr>
            <a:xfrm>
              <a:off x="1593000" y="2322575"/>
              <a:ext cx="690000" cy="642600"/>
            </a:xfrm>
            <a:prstGeom prst="rect">
              <a:avLst/>
            </a:prstGeom>
            <a:solidFill>
              <a:srgbClr val="46464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600">
                  <a:solidFill>
                    <a:srgbClr val="FFFFFF"/>
                  </a:solidFill>
                  <a:latin typeface="Roboto Thin"/>
                  <a:ea typeface="Roboto Thin"/>
                  <a:cs typeface="Roboto Thin"/>
                  <a:sym typeface="Roboto Thin"/>
                </a:rPr>
                <a:t>01</a:t>
              </a:r>
              <a:endParaRPr sz="2600">
                <a:solidFill>
                  <a:srgbClr val="FFFFFF"/>
                </a:solidFill>
                <a:latin typeface="Roboto Thin"/>
                <a:ea typeface="Roboto Thin"/>
                <a:cs typeface="Roboto Thin"/>
                <a:sym typeface="Roboto Thin"/>
              </a:endParaRPr>
            </a:p>
          </p:txBody>
        </p:sp>
        <p:sp>
          <p:nvSpPr>
            <p:cNvPr id="206" name="Shape 206"/>
            <p:cNvSpPr/>
            <p:nvPr/>
          </p:nvSpPr>
          <p:spPr>
            <a:xfrm>
              <a:off x="4387850" y="2323750"/>
              <a:ext cx="2971200" cy="642300"/>
            </a:xfrm>
            <a:prstGeom prst="rect">
              <a:avLst/>
            </a:prstGeom>
            <a:noFill/>
            <a:ln>
              <a:noFill/>
            </a:ln>
          </p:spPr>
          <p:txBody>
            <a:bodyPr spcFirstLastPara="1" wrap="square" lIns="91425" tIns="91425" rIns="91425" bIns="91425" anchor="ctr" anchorCtr="0">
              <a:noAutofit/>
            </a:bodyPr>
            <a:lstStyle/>
            <a:p>
              <a:pPr marL="457200" lvl="0" indent="-342900" rtl="0">
                <a:lnSpc>
                  <a:spcPct val="115000"/>
                </a:lnSpc>
                <a:spcBef>
                  <a:spcPts val="0"/>
                </a:spcBef>
                <a:spcAft>
                  <a:spcPts val="0"/>
                </a:spcAft>
                <a:buClr>
                  <a:srgbClr val="3D3D3D"/>
                </a:buClr>
                <a:buSzPts val="1800"/>
                <a:buFont typeface="Roboto"/>
                <a:buChar char="●"/>
              </a:pPr>
              <a:r>
                <a:rPr lang="en-GB" sz="1800" b="1">
                  <a:solidFill>
                    <a:srgbClr val="3D3D3D"/>
                  </a:solidFill>
                  <a:latin typeface="Roboto"/>
                  <a:ea typeface="Roboto"/>
                  <a:cs typeface="Roboto"/>
                  <a:sym typeface="Roboto"/>
                </a:rPr>
                <a:t>Thatched Straw</a:t>
              </a:r>
              <a:endParaRPr sz="1800" b="1">
                <a:solidFill>
                  <a:srgbClr val="3D3D3D"/>
                </a:solidFill>
                <a:latin typeface="Roboto"/>
                <a:ea typeface="Roboto"/>
                <a:cs typeface="Roboto"/>
                <a:sym typeface="Roboto"/>
              </a:endParaRPr>
            </a:p>
            <a:p>
              <a:pPr marL="457200" lvl="0" indent="-342900" rtl="0">
                <a:lnSpc>
                  <a:spcPct val="115000"/>
                </a:lnSpc>
                <a:spcBef>
                  <a:spcPts val="0"/>
                </a:spcBef>
                <a:spcAft>
                  <a:spcPts val="0"/>
                </a:spcAft>
                <a:buClr>
                  <a:srgbClr val="3D3D3D"/>
                </a:buClr>
                <a:buSzPts val="1800"/>
                <a:buFont typeface="Roboto"/>
                <a:buChar char="●"/>
              </a:pPr>
              <a:r>
                <a:rPr lang="en-GB" sz="1800" b="1">
                  <a:solidFill>
                    <a:srgbClr val="3D3D3D"/>
                  </a:solidFill>
                  <a:latin typeface="Roboto"/>
                  <a:ea typeface="Roboto"/>
                  <a:cs typeface="Roboto"/>
                  <a:sym typeface="Roboto"/>
                </a:rPr>
                <a:t>Bamboo Trusses</a:t>
              </a:r>
              <a:endParaRPr sz="1800" b="1">
                <a:solidFill>
                  <a:srgbClr val="3D3D3D"/>
                </a:solidFill>
                <a:latin typeface="Roboto"/>
                <a:ea typeface="Roboto"/>
                <a:cs typeface="Roboto"/>
                <a:sym typeface="Roboto"/>
              </a:endParaRPr>
            </a:p>
          </p:txBody>
        </p:sp>
      </p:grpSp>
      <p:grpSp>
        <p:nvGrpSpPr>
          <p:cNvPr id="207" name="Shape 207"/>
          <p:cNvGrpSpPr/>
          <p:nvPr/>
        </p:nvGrpSpPr>
        <p:grpSpPr>
          <a:xfrm>
            <a:off x="822513" y="981473"/>
            <a:ext cx="5957975" cy="643500"/>
            <a:chOff x="1593000" y="2322568"/>
            <a:chExt cx="5957975" cy="643500"/>
          </a:xfrm>
        </p:grpSpPr>
        <p:sp>
          <p:nvSpPr>
            <p:cNvPr id="208" name="Shape 208"/>
            <p:cNvSpPr/>
            <p:nvPr/>
          </p:nvSpPr>
          <p:spPr>
            <a:xfrm>
              <a:off x="3728375" y="2322568"/>
              <a:ext cx="3822600" cy="643500"/>
            </a:xfrm>
            <a:prstGeom prst="rect">
              <a:avLst/>
            </a:prstGeom>
            <a:solidFill>
              <a:srgbClr val="EEEEEE"/>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9" name="Shape 209"/>
            <p:cNvSpPr/>
            <p:nvPr/>
          </p:nvSpPr>
          <p:spPr>
            <a:xfrm flipH="1">
              <a:off x="2283025" y="2322575"/>
              <a:ext cx="1844400" cy="642600"/>
            </a:xfrm>
            <a:prstGeom prst="rect">
              <a:avLst/>
            </a:prstGeom>
            <a:solidFill>
              <a:srgbClr val="3D3D3D"/>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0" name="Shape 210"/>
            <p:cNvSpPr/>
            <p:nvPr/>
          </p:nvSpPr>
          <p:spPr>
            <a:xfrm rot="-5400000">
              <a:off x="3475775" y="1960483"/>
              <a:ext cx="643350" cy="1367525"/>
            </a:xfrm>
            <a:prstGeom prst="flowChartOffpageConnector">
              <a:avLst/>
            </a:prstGeom>
            <a:solidFill>
              <a:srgbClr val="3D3D3D"/>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1" name="Shape 211"/>
            <p:cNvSpPr/>
            <p:nvPr/>
          </p:nvSpPr>
          <p:spPr>
            <a:xfrm>
              <a:off x="2342625" y="2399951"/>
              <a:ext cx="1940700" cy="495900"/>
            </a:xfrm>
            <a:prstGeom prst="rect">
              <a:avLst/>
            </a:prstGeom>
            <a:noFill/>
            <a:ln>
              <a:noFill/>
            </a:ln>
          </p:spPr>
          <p:txBody>
            <a:bodyPr spcFirstLastPara="1" wrap="square" lIns="91425" tIns="91425" rIns="91425" bIns="91425" anchor="ctr" anchorCtr="0">
              <a:noAutofit/>
            </a:bodyPr>
            <a:lstStyle/>
            <a:p>
              <a:pPr marL="0" lvl="0" indent="0" rtl="0">
                <a:lnSpc>
                  <a:spcPct val="115000"/>
                </a:lnSpc>
                <a:spcBef>
                  <a:spcPts val="0"/>
                </a:spcBef>
                <a:spcAft>
                  <a:spcPts val="0"/>
                </a:spcAft>
                <a:buNone/>
              </a:pPr>
              <a:r>
                <a:rPr lang="en-GB" sz="2400">
                  <a:solidFill>
                    <a:srgbClr val="FFFFFF"/>
                  </a:solidFill>
                  <a:latin typeface="Roboto Medium"/>
                  <a:ea typeface="Roboto Medium"/>
                  <a:cs typeface="Roboto Medium"/>
                  <a:sym typeface="Roboto Medium"/>
                </a:rPr>
                <a:t>Roof Shape</a:t>
              </a:r>
              <a:endParaRPr sz="2400">
                <a:solidFill>
                  <a:srgbClr val="FFFFFF"/>
                </a:solidFill>
                <a:latin typeface="Roboto"/>
                <a:ea typeface="Roboto"/>
                <a:cs typeface="Roboto"/>
                <a:sym typeface="Roboto"/>
              </a:endParaRPr>
            </a:p>
          </p:txBody>
        </p:sp>
        <p:sp>
          <p:nvSpPr>
            <p:cNvPr id="212" name="Shape 212"/>
            <p:cNvSpPr/>
            <p:nvPr/>
          </p:nvSpPr>
          <p:spPr>
            <a:xfrm>
              <a:off x="1593000" y="2322568"/>
              <a:ext cx="690000" cy="642300"/>
            </a:xfrm>
            <a:prstGeom prst="rect">
              <a:avLst/>
            </a:prstGeom>
            <a:solidFill>
              <a:srgbClr val="414141"/>
            </a:solidFill>
            <a:ln>
              <a:noFill/>
            </a:ln>
            <a:effectLst>
              <a:outerShdw blurRad="71438" dist="28575" dir="2700000" algn="bl" rotWithShape="0">
                <a:srgbClr val="000000">
                  <a:alpha val="17000"/>
                </a:srgbClr>
              </a:outerShdw>
            </a:effectLst>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3" name="Shape 213"/>
            <p:cNvSpPr/>
            <p:nvPr/>
          </p:nvSpPr>
          <p:spPr>
            <a:xfrm>
              <a:off x="1593000" y="2322575"/>
              <a:ext cx="690000" cy="642600"/>
            </a:xfrm>
            <a:prstGeom prst="rect">
              <a:avLst/>
            </a:prstGeom>
            <a:solidFill>
              <a:srgbClr val="46464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600">
                  <a:solidFill>
                    <a:srgbClr val="FFFFFF"/>
                  </a:solidFill>
                  <a:latin typeface="Roboto Thin"/>
                  <a:ea typeface="Roboto Thin"/>
                  <a:cs typeface="Roboto Thin"/>
                  <a:sym typeface="Roboto Thin"/>
                </a:rPr>
                <a:t>02</a:t>
              </a:r>
              <a:endParaRPr sz="2600">
                <a:solidFill>
                  <a:srgbClr val="FFFFFF"/>
                </a:solidFill>
                <a:latin typeface="Roboto Thin"/>
                <a:ea typeface="Roboto Thin"/>
                <a:cs typeface="Roboto Thin"/>
                <a:sym typeface="Roboto Thin"/>
              </a:endParaRPr>
            </a:p>
          </p:txBody>
        </p:sp>
        <p:sp>
          <p:nvSpPr>
            <p:cNvPr id="214" name="Shape 214"/>
            <p:cNvSpPr/>
            <p:nvPr/>
          </p:nvSpPr>
          <p:spPr>
            <a:xfrm>
              <a:off x="4435813" y="2323170"/>
              <a:ext cx="2983500" cy="642300"/>
            </a:xfrm>
            <a:prstGeom prst="rect">
              <a:avLst/>
            </a:prstGeom>
            <a:noFill/>
            <a:ln>
              <a:noFill/>
            </a:ln>
          </p:spPr>
          <p:txBody>
            <a:bodyPr spcFirstLastPara="1" wrap="square" lIns="91425" tIns="91425" rIns="91425" bIns="91425" anchor="ctr" anchorCtr="0">
              <a:noAutofit/>
            </a:bodyPr>
            <a:lstStyle/>
            <a:p>
              <a:pPr marL="457200" lvl="0" indent="-381000" rtl="0">
                <a:lnSpc>
                  <a:spcPct val="115000"/>
                </a:lnSpc>
                <a:spcBef>
                  <a:spcPts val="0"/>
                </a:spcBef>
                <a:spcAft>
                  <a:spcPts val="0"/>
                </a:spcAft>
                <a:buClr>
                  <a:srgbClr val="3D3D3D"/>
                </a:buClr>
                <a:buSzPts val="2400"/>
                <a:buFont typeface="Roboto"/>
                <a:buChar char="●"/>
              </a:pPr>
              <a:r>
                <a:rPr lang="en-GB" sz="2400" b="1">
                  <a:solidFill>
                    <a:srgbClr val="3D3D3D"/>
                  </a:solidFill>
                  <a:latin typeface="Roboto"/>
                  <a:ea typeface="Roboto"/>
                  <a:cs typeface="Roboto"/>
                  <a:sym typeface="Roboto"/>
                </a:rPr>
                <a:t>  Triangular</a:t>
              </a:r>
              <a:endParaRPr sz="2400" b="1">
                <a:solidFill>
                  <a:srgbClr val="3D3D3D"/>
                </a:solidFill>
                <a:latin typeface="Roboto"/>
                <a:ea typeface="Roboto"/>
                <a:cs typeface="Roboto"/>
                <a:sym typeface="Roboto"/>
              </a:endParaRPr>
            </a:p>
          </p:txBody>
        </p:sp>
      </p:grpSp>
      <p:pic>
        <p:nvPicPr>
          <p:cNvPr id="215" name="Shape 215"/>
          <p:cNvPicPr preferRelativeResize="0"/>
          <p:nvPr/>
        </p:nvPicPr>
        <p:blipFill>
          <a:blip r:embed="rId3">
            <a:alphaModFix/>
          </a:blip>
          <a:stretch>
            <a:fillRect/>
          </a:stretch>
        </p:blipFill>
        <p:spPr>
          <a:xfrm>
            <a:off x="574600" y="2304718"/>
            <a:ext cx="3329124" cy="1872632"/>
          </a:xfrm>
          <a:prstGeom prst="rect">
            <a:avLst/>
          </a:prstGeom>
          <a:noFill/>
          <a:ln>
            <a:noFill/>
          </a:ln>
        </p:spPr>
      </p:pic>
      <p:sp>
        <p:nvSpPr>
          <p:cNvPr id="216" name="Shape 216"/>
          <p:cNvSpPr txBox="1"/>
          <p:nvPr/>
        </p:nvSpPr>
        <p:spPr>
          <a:xfrm>
            <a:off x="30700" y="4890175"/>
            <a:ext cx="1742700" cy="2457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217" name="Shape 217"/>
          <p:cNvSpPr txBox="1"/>
          <p:nvPr/>
        </p:nvSpPr>
        <p:spPr>
          <a:xfrm>
            <a:off x="0" y="4890175"/>
            <a:ext cx="2940300" cy="2457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GB" sz="700"/>
              <a:t>Images (Left to Right) Courtesy of Drew Weisholtz and</a:t>
            </a:r>
            <a:endParaRPr sz="700"/>
          </a:p>
        </p:txBody>
      </p:sp>
      <p:pic>
        <p:nvPicPr>
          <p:cNvPr id="218" name="Shape 218"/>
          <p:cNvPicPr preferRelativeResize="0"/>
          <p:nvPr/>
        </p:nvPicPr>
        <p:blipFill>
          <a:blip r:embed="rId4">
            <a:alphaModFix/>
          </a:blip>
          <a:stretch>
            <a:fillRect/>
          </a:stretch>
        </p:blipFill>
        <p:spPr>
          <a:xfrm>
            <a:off x="5176775" y="2228525"/>
            <a:ext cx="3144749" cy="208072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5"/>
                                        </p:tgtEl>
                                        <p:attrNameLst>
                                          <p:attrName>style.visibility</p:attrName>
                                        </p:attrNameLst>
                                      </p:cBhvr>
                                      <p:to>
                                        <p:strVal val="visible"/>
                                      </p:to>
                                    </p:set>
                                    <p:animEffect transition="in" filter="fade">
                                      <p:cBhvr>
                                        <p:cTn id="7" dur="1000"/>
                                        <p:tgtEl>
                                          <p:spTgt spid="2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18"/>
                                        </p:tgtEl>
                                        <p:attrNameLst>
                                          <p:attrName>style.visibility</p:attrName>
                                        </p:attrNameLst>
                                      </p:cBhvr>
                                      <p:to>
                                        <p:strVal val="visible"/>
                                      </p:to>
                                    </p:set>
                                    <p:animEffect transition="in" filter="fade">
                                      <p:cBhvr>
                                        <p:cTn id="12" dur="1000"/>
                                        <p:tgtEl>
                                          <p:spTgt spid="2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EEEEEE"/>
        </a:solidFill>
        <a:effectLst/>
      </p:bgPr>
    </p:bg>
    <p:spTree>
      <p:nvGrpSpPr>
        <p:cNvPr id="1" name="Shape 222"/>
        <p:cNvGrpSpPr/>
        <p:nvPr/>
      </p:nvGrpSpPr>
      <p:grpSpPr>
        <a:xfrm>
          <a:off x="0" y="0"/>
          <a:ext cx="0" cy="0"/>
          <a:chOff x="0" y="0"/>
          <a:chExt cx="0" cy="0"/>
        </a:xfrm>
      </p:grpSpPr>
      <p:grpSp>
        <p:nvGrpSpPr>
          <p:cNvPr id="223" name="Shape 223"/>
          <p:cNvGrpSpPr/>
          <p:nvPr/>
        </p:nvGrpSpPr>
        <p:grpSpPr>
          <a:xfrm>
            <a:off x="729438" y="330557"/>
            <a:ext cx="5957975" cy="643500"/>
            <a:chOff x="1593000" y="2322568"/>
            <a:chExt cx="5957975" cy="643500"/>
          </a:xfrm>
        </p:grpSpPr>
        <p:sp>
          <p:nvSpPr>
            <p:cNvPr id="224" name="Shape 224"/>
            <p:cNvSpPr/>
            <p:nvPr/>
          </p:nvSpPr>
          <p:spPr>
            <a:xfrm>
              <a:off x="3728375" y="2322568"/>
              <a:ext cx="3822600" cy="643500"/>
            </a:xfrm>
            <a:prstGeom prst="rect">
              <a:avLst/>
            </a:prstGeom>
            <a:solidFill>
              <a:srgbClr val="EEEEEE"/>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5" name="Shape 225"/>
            <p:cNvSpPr/>
            <p:nvPr/>
          </p:nvSpPr>
          <p:spPr>
            <a:xfrm flipH="1">
              <a:off x="2283025" y="2322575"/>
              <a:ext cx="1844400" cy="642600"/>
            </a:xfrm>
            <a:prstGeom prst="rect">
              <a:avLst/>
            </a:prstGeom>
            <a:solidFill>
              <a:srgbClr val="3D3D3D"/>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6" name="Shape 226"/>
            <p:cNvSpPr/>
            <p:nvPr/>
          </p:nvSpPr>
          <p:spPr>
            <a:xfrm rot="-5400000">
              <a:off x="3501574" y="1934671"/>
              <a:ext cx="643356" cy="1419149"/>
            </a:xfrm>
            <a:prstGeom prst="flowChartOffpageConnector">
              <a:avLst/>
            </a:prstGeom>
            <a:solidFill>
              <a:srgbClr val="3D3D3D"/>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7" name="Shape 227"/>
            <p:cNvSpPr/>
            <p:nvPr/>
          </p:nvSpPr>
          <p:spPr>
            <a:xfrm>
              <a:off x="2342625" y="2399951"/>
              <a:ext cx="1940700" cy="495900"/>
            </a:xfrm>
            <a:prstGeom prst="rect">
              <a:avLst/>
            </a:prstGeom>
            <a:noFill/>
            <a:ln>
              <a:noFill/>
            </a:ln>
          </p:spPr>
          <p:txBody>
            <a:bodyPr spcFirstLastPara="1" wrap="square" lIns="91425" tIns="91425" rIns="91425" bIns="91425" anchor="ctr" anchorCtr="0">
              <a:noAutofit/>
            </a:bodyPr>
            <a:lstStyle/>
            <a:p>
              <a:pPr marL="0" lvl="0" indent="0" rtl="0">
                <a:lnSpc>
                  <a:spcPct val="115000"/>
                </a:lnSpc>
                <a:spcBef>
                  <a:spcPts val="0"/>
                </a:spcBef>
                <a:spcAft>
                  <a:spcPts val="0"/>
                </a:spcAft>
                <a:buNone/>
              </a:pPr>
              <a:r>
                <a:rPr lang="en-GB" sz="2400">
                  <a:solidFill>
                    <a:srgbClr val="FFFFFF"/>
                  </a:solidFill>
                  <a:latin typeface="Roboto Medium"/>
                  <a:ea typeface="Roboto Medium"/>
                  <a:cs typeface="Roboto Medium"/>
                  <a:sym typeface="Roboto Medium"/>
                </a:rPr>
                <a:t>Walls</a:t>
              </a:r>
              <a:endParaRPr sz="2400">
                <a:solidFill>
                  <a:srgbClr val="FFFFFF"/>
                </a:solidFill>
                <a:latin typeface="Roboto"/>
                <a:ea typeface="Roboto"/>
                <a:cs typeface="Roboto"/>
                <a:sym typeface="Roboto"/>
              </a:endParaRPr>
            </a:p>
          </p:txBody>
        </p:sp>
        <p:sp>
          <p:nvSpPr>
            <p:cNvPr id="228" name="Shape 228"/>
            <p:cNvSpPr/>
            <p:nvPr/>
          </p:nvSpPr>
          <p:spPr>
            <a:xfrm>
              <a:off x="1593000" y="2322568"/>
              <a:ext cx="690000" cy="642300"/>
            </a:xfrm>
            <a:prstGeom prst="rect">
              <a:avLst/>
            </a:prstGeom>
            <a:solidFill>
              <a:srgbClr val="414141"/>
            </a:solidFill>
            <a:ln>
              <a:noFill/>
            </a:ln>
            <a:effectLst>
              <a:outerShdw blurRad="71438" dist="28575" dir="2700000" algn="bl" rotWithShape="0">
                <a:srgbClr val="000000">
                  <a:alpha val="17000"/>
                </a:srgbClr>
              </a:outerShdw>
            </a:effectLst>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9" name="Shape 229"/>
            <p:cNvSpPr/>
            <p:nvPr/>
          </p:nvSpPr>
          <p:spPr>
            <a:xfrm>
              <a:off x="1593000" y="2322575"/>
              <a:ext cx="690000" cy="642600"/>
            </a:xfrm>
            <a:prstGeom prst="rect">
              <a:avLst/>
            </a:prstGeom>
            <a:solidFill>
              <a:srgbClr val="46464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600">
                  <a:solidFill>
                    <a:srgbClr val="FFFFFF"/>
                  </a:solidFill>
                  <a:latin typeface="Roboto Thin"/>
                  <a:ea typeface="Roboto Thin"/>
                  <a:cs typeface="Roboto Thin"/>
                  <a:sym typeface="Roboto Thin"/>
                </a:rPr>
                <a:t>03</a:t>
              </a:r>
              <a:endParaRPr sz="2600">
                <a:solidFill>
                  <a:srgbClr val="FFFFFF"/>
                </a:solidFill>
                <a:latin typeface="Roboto Thin"/>
                <a:ea typeface="Roboto Thin"/>
                <a:cs typeface="Roboto Thin"/>
                <a:sym typeface="Roboto Thin"/>
              </a:endParaRPr>
            </a:p>
          </p:txBody>
        </p:sp>
        <p:sp>
          <p:nvSpPr>
            <p:cNvPr id="230" name="Shape 230"/>
            <p:cNvSpPr/>
            <p:nvPr/>
          </p:nvSpPr>
          <p:spPr>
            <a:xfrm>
              <a:off x="4464050" y="2323750"/>
              <a:ext cx="2971200" cy="642300"/>
            </a:xfrm>
            <a:prstGeom prst="rect">
              <a:avLst/>
            </a:prstGeom>
            <a:noFill/>
            <a:ln>
              <a:noFill/>
            </a:ln>
          </p:spPr>
          <p:txBody>
            <a:bodyPr spcFirstLastPara="1" wrap="square" lIns="91425" tIns="91425" rIns="91425" bIns="91425" anchor="ctr" anchorCtr="0">
              <a:noAutofit/>
            </a:bodyPr>
            <a:lstStyle/>
            <a:p>
              <a:pPr marL="457200" lvl="0" indent="-381000" rtl="0">
                <a:lnSpc>
                  <a:spcPct val="115000"/>
                </a:lnSpc>
                <a:spcBef>
                  <a:spcPts val="0"/>
                </a:spcBef>
                <a:spcAft>
                  <a:spcPts val="0"/>
                </a:spcAft>
                <a:buClr>
                  <a:srgbClr val="3D3D3D"/>
                </a:buClr>
                <a:buSzPts val="2400"/>
                <a:buFont typeface="Roboto"/>
                <a:buChar char="●"/>
              </a:pPr>
              <a:r>
                <a:rPr lang="en-GB" sz="2400" b="1">
                  <a:solidFill>
                    <a:srgbClr val="3D3D3D"/>
                  </a:solidFill>
                  <a:latin typeface="Roboto"/>
                  <a:ea typeface="Roboto"/>
                  <a:cs typeface="Roboto"/>
                  <a:sym typeface="Roboto"/>
                </a:rPr>
                <a:t>CSEB Bricks</a:t>
              </a:r>
              <a:endParaRPr sz="2400" b="1">
                <a:solidFill>
                  <a:srgbClr val="3D3D3D"/>
                </a:solidFill>
                <a:latin typeface="Roboto"/>
                <a:ea typeface="Roboto"/>
                <a:cs typeface="Roboto"/>
                <a:sym typeface="Roboto"/>
              </a:endParaRPr>
            </a:p>
          </p:txBody>
        </p:sp>
      </p:grpSp>
      <p:sp>
        <p:nvSpPr>
          <p:cNvPr id="231" name="Shape 231"/>
          <p:cNvSpPr txBox="1"/>
          <p:nvPr/>
        </p:nvSpPr>
        <p:spPr>
          <a:xfrm>
            <a:off x="1343425" y="1983475"/>
            <a:ext cx="6824700" cy="7140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GB" sz="3000" b="1"/>
              <a:t>Compressed Stabilized Earth Brick</a:t>
            </a:r>
            <a:endParaRPr sz="3000" b="1"/>
          </a:p>
        </p:txBody>
      </p:sp>
      <p:pic>
        <p:nvPicPr>
          <p:cNvPr id="232" name="Shape 232"/>
          <p:cNvPicPr preferRelativeResize="0"/>
          <p:nvPr/>
        </p:nvPicPr>
        <p:blipFill>
          <a:blip r:embed="rId3">
            <a:alphaModFix/>
          </a:blip>
          <a:stretch>
            <a:fillRect/>
          </a:stretch>
        </p:blipFill>
        <p:spPr>
          <a:xfrm>
            <a:off x="152400" y="2737400"/>
            <a:ext cx="8839201" cy="1709142"/>
          </a:xfrm>
          <a:prstGeom prst="rect">
            <a:avLst/>
          </a:prstGeom>
          <a:noFill/>
          <a:ln>
            <a:noFill/>
          </a:ln>
        </p:spPr>
      </p:pic>
      <p:sp>
        <p:nvSpPr>
          <p:cNvPr id="233" name="Shape 233"/>
          <p:cNvSpPr txBox="1"/>
          <p:nvPr/>
        </p:nvSpPr>
        <p:spPr>
          <a:xfrm>
            <a:off x="7593500" y="4843675"/>
            <a:ext cx="1706100" cy="2235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GB" sz="1000"/>
              <a:t>Courtesy: Build Up Nepal</a:t>
            </a:r>
            <a:endParaRPr sz="10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1"/>
                                        </p:tgtEl>
                                        <p:attrNameLst>
                                          <p:attrName>style.visibility</p:attrName>
                                        </p:attrNameLst>
                                      </p:cBhvr>
                                      <p:to>
                                        <p:strVal val="visible"/>
                                      </p:to>
                                    </p:set>
                                    <p:animEffect transition="in" filter="fade">
                                      <p:cBhvr>
                                        <p:cTn id="7" dur="1000"/>
                                        <p:tgtEl>
                                          <p:spTgt spid="23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32"/>
                                        </p:tgtEl>
                                        <p:attrNameLst>
                                          <p:attrName>style.visibility</p:attrName>
                                        </p:attrNameLst>
                                      </p:cBhvr>
                                      <p:to>
                                        <p:strVal val="visible"/>
                                      </p:to>
                                    </p:set>
                                    <p:animEffect transition="in" filter="fade">
                                      <p:cBhvr>
                                        <p:cTn id="12" dur="1000"/>
                                        <p:tgtEl>
                                          <p:spTgt spid="2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1312</Words>
  <Application>Microsoft Office PowerPoint</Application>
  <PresentationFormat>On-screen Show (16:9)</PresentationFormat>
  <Paragraphs>180</Paragraphs>
  <Slides>20</Slides>
  <Notes>20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20</vt:i4>
      </vt:variant>
    </vt:vector>
  </HeadingPairs>
  <TitlesOfParts>
    <vt:vector size="29" baseType="lpstr">
      <vt:lpstr>Roboto Medium</vt:lpstr>
      <vt:lpstr>Roboto</vt:lpstr>
      <vt:lpstr>Roboto Thin</vt:lpstr>
      <vt:lpstr>Raleway</vt:lpstr>
      <vt:lpstr>Amatic SC</vt:lpstr>
      <vt:lpstr>Playfair Display</vt:lpstr>
      <vt:lpstr>Arial</vt:lpstr>
      <vt:lpstr>Lato</vt:lpstr>
      <vt:lpstr>Streamline</vt:lpstr>
      <vt:lpstr>Low Cost Earthquake Resilient House: The Design Process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Concepts.</vt:lpstr>
      <vt:lpstr>Concepts.</vt:lpstr>
      <vt:lpstr>Concepts.</vt:lpstr>
      <vt:lpstr>PowerPoint Presentation</vt:lpstr>
      <vt:lpstr>PowerPoint Presentation</vt:lpstr>
      <vt:lpstr>PowerPoint Presentation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Low Cost Earthquake Resilient House: The Design Process</dc:title>
  <dc:creator>Anhad Paul</dc:creator>
  <cp:lastModifiedBy>Anhad Paul</cp:lastModifiedBy>
  <cp:revision>1</cp:revision>
  <dcterms:modified xsi:type="dcterms:W3CDTF">2018-05-10T19:29:31Z</dcterms:modified>
</cp:coreProperties>
</file>